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embeddedFontLst>
    <p:embeddedFont>
      <p:font typeface="Roboto Slab" charset="0"/>
      <p:regular r:id="rId48"/>
      <p:bold r:id="rId49"/>
    </p:embeddedFont>
    <p:embeddedFont>
      <p:font typeface="Roboto"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p:cViewPr varScale="1">
        <p:scale>
          <a:sx n="48" d="100"/>
          <a:sy n="48" d="100"/>
        </p:scale>
        <p:origin x="-155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tfest.ne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rive.google.com/file/d/15nvFWOx0RxLQEIq89pK6OzRYzxSHNL-k/view"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rive.google.com/file/d/179eq_gjrSP1gxVWGtRPpmQo0MlzLj61I/view"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There are two sides to </a:t>
            </a:r>
            <a:r>
              <a:rPr lang="en-US" sz="1100" u="sng">
                <a:solidFill>
                  <a:schemeClr val="hlink"/>
                </a:solidFill>
                <a:hlinkClick r:id="rId3"/>
              </a:rPr>
              <a:t>www.ctfest.net</a:t>
            </a:r>
            <a:r>
              <a:rPr lang="en-US" sz="1100"/>
              <a:t>. Having a teacher account on ctfest.net and having a judge login are two separate accounts. </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u="sng">
                <a:solidFill>
                  <a:schemeClr val="hlink"/>
                </a:solidFill>
                <a:hlinkClick r:id="rId4"/>
              </a:rPr>
              <a:t>https://drive.google.com/file/d/15nvFWOx0RxLQEIq89pK6OzRYzxSHNL-k/view</a:t>
            </a:r>
            <a:endParaRPr sz="1100"/>
          </a:p>
          <a:p>
            <a:pPr marL="0" lvl="0" indent="0" algn="l" rtl="0">
              <a:spcBef>
                <a:spcPts val="0"/>
              </a:spcBef>
              <a:spcAft>
                <a:spcPts val="0"/>
              </a:spcAft>
              <a:buNone/>
            </a:pPr>
            <a:r>
              <a:rPr lang="en-US" sz="1100"/>
              <a:t>Video Tour of CTfest</a:t>
            </a:r>
            <a:endParaRPr sz="1100"/>
          </a:p>
        </p:txBody>
      </p:sp>
      <p:sp>
        <p:nvSpPr>
          <p:cNvPr id="173" name="Google Shape;17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043c1f02a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043c1f02a_0_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4043c1f02a_0_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655b5db5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655b5db5c_0_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5655b5db5c_0_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043c1f02a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043c1f02a_0_3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195" name="Google Shape;195;g4043c1f02a_0_3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sz="1100"/>
              <a:t>Student List-Check the list prior to the adjudication festival-make sure to let someone know the morning of if you are familiar with/had any of the students on the list. Head judge can make arrangements for you to switch rooms. </a:t>
            </a:r>
            <a:endParaRPr/>
          </a:p>
        </p:txBody>
      </p:sp>
      <p:sp>
        <p:nvSpPr>
          <p:cNvPr id="202" name="Google Shape;20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fb91755f0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fb91755f0_1_1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Note: You do not need to bring scratch sheets, solos, sight-reading, honorariums, etc. Will be provided for you. You can bring the solo for yourself if you have it. </a:t>
            </a:r>
            <a:endParaRPr/>
          </a:p>
        </p:txBody>
      </p:sp>
      <p:sp>
        <p:nvSpPr>
          <p:cNvPr id="210" name="Google Shape;210;g3fb91755f0_1_1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fb91755f0_1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fb91755f0_1_1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fb91755f0_1_15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fb91755f0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fb91755f0_1_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Note: You do not need to bring scratch sheets, solos, sight-reading, honorariums, etc. Will be provided for you. You can bring the solo for yourself if you have it. </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24" name="Google Shape;224;g3fb91755f0_1_2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fb91755f0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fb91755f0_1_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fb91755f0_1_2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655b5db5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655b5db5c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5655b5db5c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fb91755f0_0_5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fb91755f0_0_56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a student arrives early and you are free, offer the student the opportunity to take the audition. Remind students that they can audition early, but DO NOT HAVE TO!</a:t>
            </a:r>
            <a:endParaRPr/>
          </a:p>
          <a:p>
            <a:pPr marL="457200" lvl="0" indent="-317500" algn="l" rtl="0">
              <a:spcBef>
                <a:spcPts val="0"/>
              </a:spcBef>
              <a:spcAft>
                <a:spcPts val="0"/>
              </a:spcAft>
              <a:buSzPts val="1400"/>
              <a:buChar char="●"/>
            </a:pPr>
            <a:r>
              <a:rPr lang="en-US"/>
              <a:t>Also, if a student is running late, you will still hear them. DO NOT comment on the student’s tardiness-you may be unaware of extended circumstances. Offer the student the chance to warm-up in the appropriate location if they seemed rushed and flustered. We want students to feel comfortable, safe, and focus on having a positive experience. </a:t>
            </a:r>
            <a:endParaRPr/>
          </a:p>
          <a:p>
            <a:pPr marL="457200" lvl="0" indent="-317500" algn="l" rtl="0">
              <a:spcBef>
                <a:spcPts val="0"/>
              </a:spcBef>
              <a:spcAft>
                <a:spcPts val="0"/>
              </a:spcAft>
              <a:buSzPts val="1400"/>
              <a:buChar char="●"/>
            </a:pPr>
            <a:r>
              <a:rPr lang="en-US"/>
              <a:t>Scratch sheets are required. If you are two judges in a room, one can judge on ctfest.net and one on </a:t>
            </a:r>
            <a:endParaRPr/>
          </a:p>
        </p:txBody>
      </p:sp>
      <p:sp>
        <p:nvSpPr>
          <p:cNvPr id="245" name="Google Shape;245;g3fb91755f0_0_56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fb91755f0_0_5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fb91755f0_0_58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a student arrives early and you are free, offer the student the opportunity to take the audition. Remind students that they can audition early, but DO NOT HAVE TO!</a:t>
            </a:r>
            <a:endParaRPr/>
          </a:p>
          <a:p>
            <a:pPr marL="457200" lvl="0" indent="-317500" algn="l" rtl="0">
              <a:spcBef>
                <a:spcPts val="0"/>
              </a:spcBef>
              <a:spcAft>
                <a:spcPts val="0"/>
              </a:spcAft>
              <a:buSzPts val="1400"/>
              <a:buChar char="●"/>
            </a:pPr>
            <a:r>
              <a:rPr lang="en-US"/>
              <a:t>Also, if a student is running late, you will still hear them. DO NOT comment on the student’s tardiness-you may be unaware of extended circumstances. Offer the student the chance to warm-up in the appropriate location if they seemed rushed and flustered. We want students to feel comfortable, safe, and focus on having a positive experience. </a:t>
            </a:r>
            <a:endParaRPr/>
          </a:p>
          <a:p>
            <a:pPr marL="457200" lvl="0" indent="-317500" algn="l" rtl="0">
              <a:spcBef>
                <a:spcPts val="0"/>
              </a:spcBef>
              <a:spcAft>
                <a:spcPts val="0"/>
              </a:spcAft>
              <a:buSzPts val="1400"/>
              <a:buChar char="●"/>
            </a:pPr>
            <a:r>
              <a:rPr lang="en-US"/>
              <a:t>Scratch sheets are required. If you are two judges in a room, one can judge on ctfest.net and one on </a:t>
            </a:r>
            <a:endParaRPr/>
          </a:p>
        </p:txBody>
      </p:sp>
      <p:sp>
        <p:nvSpPr>
          <p:cNvPr id="252" name="Google Shape;252;g3fb91755f0_0_58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fb91755f0_0_5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fb91755f0_0_58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a student arrives early and you are free, offer the student the opportunity to take the audition. Remind students that they can audition early, but DO NOT HAVE TO!</a:t>
            </a:r>
            <a:endParaRPr/>
          </a:p>
          <a:p>
            <a:pPr marL="457200" lvl="0" indent="-317500" algn="l" rtl="0">
              <a:spcBef>
                <a:spcPts val="0"/>
              </a:spcBef>
              <a:spcAft>
                <a:spcPts val="0"/>
              </a:spcAft>
              <a:buSzPts val="1400"/>
              <a:buChar char="●"/>
            </a:pPr>
            <a:r>
              <a:rPr lang="en-US"/>
              <a:t>Also, if a student is running late, you will still hear them. DO NOT comment on the student’s tardiness-you may be unaware of extended circumstances. Offer the student the chance to warm-up in the appropriate location if they seemed rushed and flustered. We want students to feel comfortable, safe, and focus on having a positive experience. </a:t>
            </a:r>
            <a:endParaRPr/>
          </a:p>
          <a:p>
            <a:pPr marL="457200" lvl="0" indent="-317500" algn="l" rtl="0">
              <a:spcBef>
                <a:spcPts val="0"/>
              </a:spcBef>
              <a:spcAft>
                <a:spcPts val="0"/>
              </a:spcAft>
              <a:buSzPts val="1400"/>
              <a:buChar char="●"/>
            </a:pPr>
            <a:r>
              <a:rPr lang="en-US"/>
              <a:t>Scratch sheets are required. If you are two judges in a room, one can judge on ctfest.net and one on </a:t>
            </a:r>
            <a:endParaRPr/>
          </a:p>
        </p:txBody>
      </p:sp>
      <p:sp>
        <p:nvSpPr>
          <p:cNvPr id="259" name="Google Shape;259;g3fb91755f0_0_58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27</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fc16b811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fc16b811c_0_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*Make sure that what you write in the comments reflects your scoring. If you scored something low, make sure to choose that when writing comments. This helps the student, teachers, and parents understand the scoring. </a:t>
            </a:r>
            <a:endParaRPr/>
          </a:p>
        </p:txBody>
      </p:sp>
      <p:sp>
        <p:nvSpPr>
          <p:cNvPr id="266" name="Google Shape;266;g3fc16b811c_0_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28</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536f1377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536f1377e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https://www.youtube.com/watch?v=18zvlz5CxPE&amp;feature=youtu.be</a:t>
            </a:r>
            <a:endParaRPr/>
          </a:p>
        </p:txBody>
      </p:sp>
      <p:sp>
        <p:nvSpPr>
          <p:cNvPr id="275" name="Google Shape;275;g4536f1377e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3</a:t>
            </a:fld>
            <a:endParaRPr/>
          </a:p>
        </p:txBody>
      </p:sp>
      <p:sp>
        <p:nvSpPr>
          <p:cNvPr id="96" name="Google Shape;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42900" lvl="0" indent="-184150" algn="l" rtl="0">
              <a:spcBef>
                <a:spcPts val="0"/>
              </a:spcBef>
              <a:spcAft>
                <a:spcPts val="0"/>
              </a:spcAft>
              <a:buClr>
                <a:schemeClr val="dk1"/>
              </a:buClr>
              <a:buSzPts val="1100"/>
              <a:buChar char="•"/>
            </a:pPr>
            <a:r>
              <a:rPr lang="en-US" sz="1100">
                <a:solidFill>
                  <a:schemeClr val="dk1"/>
                </a:solidFill>
              </a:rPr>
              <a:t>The purpose of adjudicating is to </a:t>
            </a:r>
            <a:r>
              <a:rPr lang="en-US" sz="1100" u="sng">
                <a:solidFill>
                  <a:srgbClr val="CC125F"/>
                </a:solidFill>
              </a:rPr>
              <a:t>EVALUATE</a:t>
            </a:r>
            <a:r>
              <a:rPr lang="en-US" sz="1100">
                <a:solidFill>
                  <a:srgbClr val="CC125F"/>
                </a:solidFill>
              </a:rPr>
              <a:t> </a:t>
            </a:r>
            <a:r>
              <a:rPr lang="en-US" sz="1100">
                <a:solidFill>
                  <a:schemeClr val="dk1"/>
                </a:solidFill>
              </a:rPr>
              <a:t>the performances of students for the purpose of accurately placing them in or disqualifying them from an all-state or regional performing organization.</a:t>
            </a:r>
            <a:endParaRPr sz="1100">
              <a:solidFill>
                <a:schemeClr val="dk1"/>
              </a:solidFill>
            </a:endParaRPr>
          </a:p>
          <a:p>
            <a:pPr marL="342900" lvl="0" indent="-184150" algn="l" rtl="0">
              <a:spcBef>
                <a:spcPts val="720"/>
              </a:spcBef>
              <a:spcAft>
                <a:spcPts val="0"/>
              </a:spcAft>
              <a:buClr>
                <a:schemeClr val="dk1"/>
              </a:buClr>
              <a:buSzPts val="1100"/>
              <a:buChar char="•"/>
            </a:pPr>
            <a:r>
              <a:rPr lang="en-US" sz="1100">
                <a:solidFill>
                  <a:schemeClr val="dk1"/>
                </a:solidFill>
              </a:rPr>
              <a:t>In this training session we learn to assess what students do in the audition, being as </a:t>
            </a:r>
            <a:r>
              <a:rPr lang="en-US" sz="1100" u="sng">
                <a:solidFill>
                  <a:srgbClr val="CC125F"/>
                </a:solidFill>
              </a:rPr>
              <a:t>ACCURATE,</a:t>
            </a:r>
            <a:r>
              <a:rPr lang="en-US" sz="1100">
                <a:solidFill>
                  <a:srgbClr val="CC125F"/>
                </a:solidFill>
              </a:rPr>
              <a:t> </a:t>
            </a:r>
            <a:r>
              <a:rPr lang="en-US" sz="1100" u="sng">
                <a:solidFill>
                  <a:srgbClr val="CC125F"/>
                </a:solidFill>
              </a:rPr>
              <a:t>OBJECTIVE</a:t>
            </a:r>
            <a:r>
              <a:rPr lang="en-US" sz="1100">
                <a:solidFill>
                  <a:srgbClr val="CC125F"/>
                </a:solidFill>
              </a:rPr>
              <a:t>, </a:t>
            </a:r>
            <a:r>
              <a:rPr lang="en-US" sz="1100">
                <a:solidFill>
                  <a:schemeClr val="dk1"/>
                </a:solidFill>
              </a:rPr>
              <a:t>and </a:t>
            </a:r>
            <a:r>
              <a:rPr lang="en-US" sz="1100" u="sng">
                <a:solidFill>
                  <a:srgbClr val="CC125F"/>
                </a:solidFill>
              </a:rPr>
              <a:t>CONSISTENT</a:t>
            </a:r>
            <a:r>
              <a:rPr lang="en-US" sz="1100">
                <a:solidFill>
                  <a:srgbClr val="CC125F"/>
                </a:solidFill>
              </a:rPr>
              <a:t> </a:t>
            </a:r>
            <a:r>
              <a:rPr lang="en-US" sz="1100">
                <a:solidFill>
                  <a:schemeClr val="dk1"/>
                </a:solidFill>
              </a:rPr>
              <a:t>as possible.</a:t>
            </a:r>
            <a:endParaRPr sz="3600">
              <a:solidFill>
                <a:schemeClr val="dk1"/>
              </a:solidFill>
            </a:endParaRPr>
          </a:p>
          <a:p>
            <a:pPr marL="342900" lvl="0" indent="-184150" algn="l" rtl="0">
              <a:spcBef>
                <a:spcPts val="720"/>
              </a:spcBef>
              <a:spcAft>
                <a:spcPts val="0"/>
              </a:spcAft>
              <a:buClr>
                <a:schemeClr val="dk1"/>
              </a:buClr>
              <a:buSzPts val="1100"/>
              <a:buChar char="•"/>
            </a:pPr>
            <a:r>
              <a:rPr lang="en-US" sz="1100">
                <a:solidFill>
                  <a:schemeClr val="dk1"/>
                </a:solidFill>
              </a:rPr>
              <a:t>Applying our own standards and expectations onto our assessment of students is unfair, since it cannot possibly be </a:t>
            </a:r>
            <a:r>
              <a:rPr lang="en-US" sz="1100" u="sng">
                <a:solidFill>
                  <a:srgbClr val="CC125F"/>
                </a:solidFill>
              </a:rPr>
              <a:t>CONSISTENT </a:t>
            </a:r>
            <a:r>
              <a:rPr lang="en-US" sz="1100">
                <a:solidFill>
                  <a:schemeClr val="dk1"/>
                </a:solidFill>
              </a:rPr>
              <a:t>with what other adjudicators are doing.</a:t>
            </a:r>
            <a:endParaRPr sz="11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536f1377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536f1377e_0_1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https://medium.com/amplify/confronting-implicit-bias-a-remedy-for-the-public-health-issue-of-racism-9442578366cd</a:t>
            </a:r>
            <a:endParaRPr/>
          </a:p>
        </p:txBody>
      </p:sp>
      <p:sp>
        <p:nvSpPr>
          <p:cNvPr id="281" name="Google Shape;281;g4536f1377e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30</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536f1377e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536f1377e_0_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http://kirwaninstitute.osu.edu/research/understanding-implicit-bias/</a:t>
            </a:r>
            <a:endParaRPr/>
          </a:p>
        </p:txBody>
      </p:sp>
      <p:sp>
        <p:nvSpPr>
          <p:cNvPr id="287" name="Google Shape;287;g4536f1377e_0_1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31</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536f1377e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536f1377e_0_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https://perception.org/research/implicit-bias/</a:t>
            </a:r>
            <a:endParaRPr/>
          </a:p>
        </p:txBody>
      </p:sp>
      <p:sp>
        <p:nvSpPr>
          <p:cNvPr id="293" name="Google Shape;293;g4536f1377e_0_2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fb91755f0_1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fb91755f0_1_3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Place stand facing away from the door. </a:t>
            </a:r>
            <a:endParaRPr/>
          </a:p>
          <a:p>
            <a:pPr marL="457200" lvl="0" indent="-317500" algn="l" rtl="0">
              <a:spcBef>
                <a:spcPts val="0"/>
              </a:spcBef>
              <a:spcAft>
                <a:spcPts val="0"/>
              </a:spcAft>
              <a:buSzPts val="1400"/>
              <a:buChar char="●"/>
            </a:pPr>
            <a:r>
              <a:rPr lang="en-US"/>
              <a:t>Place yourself somewhere that you can see the door (in case of students trying to take pictures/keep an eye on the hallway)</a:t>
            </a:r>
            <a:endParaRPr/>
          </a:p>
          <a:p>
            <a:pPr marL="457200" lvl="0" indent="-317500" algn="l" rtl="0">
              <a:spcBef>
                <a:spcPts val="0"/>
              </a:spcBef>
              <a:spcAft>
                <a:spcPts val="0"/>
              </a:spcAft>
              <a:buSzPts val="1400"/>
              <a:buChar char="●"/>
            </a:pPr>
            <a:r>
              <a:rPr lang="en-US"/>
              <a:t>Place sight-reading face down on a desk nearby. </a:t>
            </a:r>
            <a:endParaRPr/>
          </a:p>
          <a:p>
            <a:pPr marL="457200" lvl="0" indent="-317500" algn="l" rtl="0">
              <a:spcBef>
                <a:spcPts val="0"/>
              </a:spcBef>
              <a:spcAft>
                <a:spcPts val="0"/>
              </a:spcAft>
              <a:buSzPts val="1400"/>
              <a:buChar char="●"/>
            </a:pPr>
            <a:r>
              <a:rPr lang="en-US"/>
              <a:t>Students except cello are expected to stand-please make chair available in case of extenuating circumstances. </a:t>
            </a:r>
            <a:endParaRPr/>
          </a:p>
        </p:txBody>
      </p:sp>
      <p:sp>
        <p:nvSpPr>
          <p:cNvPr id="299" name="Google Shape;299;g3fb91755f0_1_3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34</a:t>
            </a:fld>
            <a:endParaRPr/>
          </a:p>
        </p:txBody>
      </p:sp>
      <p:sp>
        <p:nvSpPr>
          <p:cNvPr id="305" name="Google Shape;30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35</a:t>
            </a:fld>
            <a:endParaRPr/>
          </a:p>
        </p:txBody>
      </p:sp>
      <p:sp>
        <p:nvSpPr>
          <p:cNvPr id="312" name="Google Shape;31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fb91755f0_1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fb91755f0_1_16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Video </a:t>
            </a:r>
            <a:r>
              <a:rPr lang="en-US" sz="1100" u="sng">
                <a:solidFill>
                  <a:schemeClr val="hlink"/>
                </a:solidFill>
                <a:hlinkClick r:id="rId3"/>
              </a:rPr>
              <a:t>https://drive.google.com/file/d/179eq_gjrSP1gxVWGtRPpmQo0MlzLj61I/view</a:t>
            </a:r>
            <a:r>
              <a:rPr lang="en-US"/>
              <a:t> SKip 42 to 47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0" name="Google Shape;320;g3fb91755f0_1_16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5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4</a:t>
            </a:fld>
            <a:endParaRPr/>
          </a:p>
        </p:txBody>
      </p:sp>
      <p:sp>
        <p:nvSpPr>
          <p:cNvPr id="103" name="Google Shape;10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64e5a413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64e5a4137_1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564e5a4137_1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41</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2400"/>
              <a:buFont typeface="Arial"/>
              <a:buNone/>
            </a:pPr>
            <a:fld id="{00000000-1234-1234-1234-123412341234}" type="slidenum">
              <a:rPr lang="en-US" sz="2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400"/>
                <a:buFont typeface="Arial"/>
                <a:buNone/>
              </a:pPr>
              <a:t>43</a:t>
            </a:fld>
            <a:endParaRPr/>
          </a:p>
        </p:txBody>
      </p:sp>
      <p:sp>
        <p:nvSpPr>
          <p:cNvPr id="363" name="Google Shape;363;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Note: we do not hire undergraduate collegiate students. Judges must have a degree, teach, and/or be a practicing musician.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64e5a4137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64e5a4137_1_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564e5a4137_1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5</a:t>
            </a:fld>
            <a:endParaRPr/>
          </a:p>
        </p:txBody>
      </p:sp>
      <p:sp>
        <p:nvSpPr>
          <p:cNvPr id="110" name="Google Shape;11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6</a:t>
            </a:fld>
            <a:endParaRPr/>
          </a:p>
        </p:txBody>
      </p:sp>
      <p:sp>
        <p:nvSpPr>
          <p:cNvPr id="117" name="Google Shape;11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400"/>
                <a:buFont typeface="Arial"/>
                <a:buNone/>
              </a:pPr>
              <a:t>7</a:t>
            </a:fld>
            <a:endParaRPr/>
          </a:p>
        </p:txBody>
      </p:sp>
      <p:sp>
        <p:nvSpPr>
          <p:cNvPr id="124" name="Google Shape;12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Amy is a clicker</a:t>
            </a:r>
            <a:endParaRPr/>
          </a:p>
        </p:txBody>
      </p:sp>
      <p:sp>
        <p:nvSpPr>
          <p:cNvPr id="131" name="Google Shape;13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1524800" y="896808"/>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5" name="Google Shape;15;p2"/>
          <p:cNvSpPr/>
          <p:nvPr/>
        </p:nvSpPr>
        <p:spPr>
          <a:xfrm rot="10800000">
            <a:off x="6537563" y="44572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6" name="Google Shape;16;p2"/>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17" name="Google Shape;17;p2"/>
          <p:cNvSpPr txBox="1">
            <a:spLocks noGrp="1"/>
          </p:cNvSpPr>
          <p:nvPr>
            <p:ph type="ctrTitle"/>
          </p:nvPr>
        </p:nvSpPr>
        <p:spPr>
          <a:xfrm>
            <a:off x="1680302" y="1585234"/>
            <a:ext cx="5783400" cy="19431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8" name="Google Shape;18;p2"/>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9" name="Google Shape;19;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150" y="6769100"/>
            <a:ext cx="9143700" cy="8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387900" y="1536600"/>
            <a:ext cx="8368200" cy="20511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9" name="Google Shape;59;p11"/>
          <p:cNvSpPr txBox="1">
            <a:spLocks noGrp="1"/>
          </p:cNvSpPr>
          <p:nvPr>
            <p:ph type="body" idx="1"/>
          </p:nvPr>
        </p:nvSpPr>
        <p:spPr>
          <a:xfrm>
            <a:off x="387900" y="3892600"/>
            <a:ext cx="8368200" cy="14289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85800" y="5334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9pPr>
          </a:lstStyle>
          <a:p>
            <a:endParaRPr/>
          </a:p>
        </p:txBody>
      </p:sp>
      <p:sp>
        <p:nvSpPr>
          <p:cNvPr id="65" name="Google Shape;65;p1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1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8" name="Google Shape;68;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000">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14"/>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Google Shape;73;p1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4" name="Google Shape;74;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5" name="Google Shape;75;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000">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685800" y="609600"/>
            <a:ext cx="7772400" cy="5486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9" name="Google Shape;79;p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0" name="Google Shape;80;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000">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cxnSp>
        <p:nvCxnSpPr>
          <p:cNvPr id="21" name="Google Shape;21;p3"/>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3"/>
          <p:cNvSpPr txBox="1">
            <a:spLocks noGrp="1"/>
          </p:cNvSpPr>
          <p:nvPr>
            <p:ph type="title"/>
          </p:nvPr>
        </p:nvSpPr>
        <p:spPr>
          <a:xfrm>
            <a:off x="480750" y="2353267"/>
            <a:ext cx="8222100" cy="12099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3" name="Google Shape;23;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cxnSp>
        <p:nvCxnSpPr>
          <p:cNvPr id="25" name="Google Shape;25;p4"/>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p4"/>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p5"/>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p5"/>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cxnSp>
        <p:nvCxnSpPr>
          <p:cNvPr id="39" name="Google Shape;39;p7"/>
          <p:cNvCxnSpPr/>
          <p:nvPr/>
        </p:nvCxnSpPr>
        <p:spPr>
          <a:xfrm>
            <a:off x="489218" y="1883036"/>
            <a:ext cx="331500" cy="0"/>
          </a:xfrm>
          <a:prstGeom prst="straightConnector1">
            <a:avLst/>
          </a:prstGeom>
          <a:noFill/>
          <a:ln w="38100" cap="flat" cmpd="sng">
            <a:solidFill>
              <a:schemeClr val="accent4"/>
            </a:solidFill>
            <a:prstDash val="solid"/>
            <a:round/>
            <a:headEnd type="none" w="sm" len="sm"/>
            <a:tailEnd type="none" w="sm" len="sm"/>
          </a:ln>
        </p:spPr>
      </p:cxnSp>
      <p:sp>
        <p:nvSpPr>
          <p:cNvPr id="40" name="Google Shape;40;p7"/>
          <p:cNvSpPr txBox="1">
            <a:spLocks noGrp="1"/>
          </p:cNvSpPr>
          <p:nvPr>
            <p:ph type="title"/>
          </p:nvPr>
        </p:nvSpPr>
        <p:spPr>
          <a:xfrm>
            <a:off x="3879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1" name="Google Shape;41;p7"/>
          <p:cNvSpPr txBox="1">
            <a:spLocks noGrp="1"/>
          </p:cNvSpPr>
          <p:nvPr>
            <p:ph type="body" idx="1"/>
          </p:nvPr>
        </p:nvSpPr>
        <p:spPr>
          <a:xfrm>
            <a:off x="387900" y="2125367"/>
            <a:ext cx="2808000" cy="3574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49" name="Google Shape;49;p9"/>
          <p:cNvSpPr txBox="1">
            <a:spLocks noGrp="1"/>
          </p:cNvSpPr>
          <p:nvPr>
            <p:ph type="title"/>
          </p:nvPr>
        </p:nvSpPr>
        <p:spPr>
          <a:xfrm>
            <a:off x="265500" y="1612100"/>
            <a:ext cx="4045200" cy="20085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50" name="Google Shape;50;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51" name="Google Shape;51;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2" name="Google Shape;52;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5644967"/>
            <a:ext cx="5998800" cy="798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5" name="Google Shape;55;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11" name="Google Shape;11;p1"/>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mea.org/audition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ctfest.ne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hyperlink" Target="https://docs.google.com/document/d/1725nb3mnQcvW9zAUEDvl-7iZLXmOSqGLQP6ypsjRijM/edit?ts=5b75c72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79eq_gjrSP1gxVWGtRPpmQo0MlzLj61I/view"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ctfest.ne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79eq_gjrSP1gxVWGtRPpmQo0MlzLj61I/view"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oHqtCA9khgc"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Dlmf2Kt0ETY"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VCxANhV9slA"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w8k8aeSh8v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cmea.org/sites/default/files/sites/default/files/Adjudicator%20Honorarium%20Expense%20Sheet.pdf"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cmea.org/audition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cmea.org/node/632" TargetMode="External"/><Relationship Id="rId4" Type="http://schemas.openxmlformats.org/officeDocument/2006/relationships/hyperlink" Target="http://cmea.org/node/64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1680302" y="1585234"/>
            <a:ext cx="5783400" cy="194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
            </a:r>
            <a:br>
              <a:rPr lang="en-US" sz="4400" b="0" i="0" u="none" strike="noStrike" cap="none">
                <a:solidFill>
                  <a:schemeClr val="dk2"/>
                </a:solidFill>
                <a:latin typeface="Arial"/>
                <a:ea typeface="Arial"/>
                <a:cs typeface="Arial"/>
                <a:sym typeface="Arial"/>
              </a:rPr>
            </a:br>
            <a:endParaRPr/>
          </a:p>
        </p:txBody>
      </p:sp>
      <p:sp>
        <p:nvSpPr>
          <p:cNvPr id="86" name="Google Shape;86;p16"/>
          <p:cNvSpPr txBox="1">
            <a:spLocks noGrp="1"/>
          </p:cNvSpPr>
          <p:nvPr>
            <p:ph type="subTitle" idx="1"/>
          </p:nvPr>
        </p:nvSpPr>
        <p:spPr>
          <a:xfrm>
            <a:off x="1680302" y="3997733"/>
            <a:ext cx="5783400" cy="12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Arial"/>
              <a:buNone/>
            </a:pPr>
            <a:r>
              <a:rPr lang="en-US" sz="5400" b="1" i="0" u="none" strike="noStrike" cap="none">
                <a:solidFill>
                  <a:schemeClr val="dk1"/>
                </a:solidFill>
                <a:latin typeface="Arial"/>
                <a:ea typeface="Arial"/>
                <a:cs typeface="Arial"/>
                <a:sym typeface="Arial"/>
              </a:rPr>
              <a:t>Adjudicator Training Seminar</a:t>
            </a:r>
            <a:endParaRPr/>
          </a:p>
        </p:txBody>
      </p:sp>
      <p:pic>
        <p:nvPicPr>
          <p:cNvPr id="87" name="Google Shape;87;p16"/>
          <p:cNvPicPr preferRelativeResize="0"/>
          <p:nvPr/>
        </p:nvPicPr>
        <p:blipFill rotWithShape="1">
          <a:blip r:embed="rId3">
            <a:alphaModFix/>
          </a:blip>
          <a:srcRect/>
          <a:stretch/>
        </p:blipFill>
        <p:spPr>
          <a:xfrm>
            <a:off x="1833201" y="1295925"/>
            <a:ext cx="5958924" cy="232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Middle School Rubrics</a:t>
            </a:r>
            <a:endParaRPr>
              <a:solidFill>
                <a:srgbClr val="FFFFFF"/>
              </a:solidFill>
            </a:endParaRPr>
          </a:p>
        </p:txBody>
      </p:sp>
      <p:sp>
        <p:nvSpPr>
          <p:cNvPr id="146" name="Google Shape;146;p2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The middle school rubrics are available on the cmea.org website under the </a:t>
            </a:r>
            <a:r>
              <a:rPr lang="en-US" sz="3200" b="0" i="0" u="sng" strike="noStrike" cap="none">
                <a:solidFill>
                  <a:schemeClr val="hlink"/>
                </a:solidFill>
                <a:latin typeface="Arial"/>
                <a:ea typeface="Arial"/>
                <a:cs typeface="Arial"/>
                <a:sym typeface="Arial"/>
                <a:hlinkClick r:id="rId3"/>
              </a:rPr>
              <a:t>Auditions &amp; Festivals Tab</a:t>
            </a:r>
            <a:r>
              <a:rPr lang="en-US" sz="3200" b="0" i="0" u="none" strike="noStrike" cap="none">
                <a:solidFill>
                  <a:schemeClr val="dk1"/>
                </a:solidFill>
                <a:latin typeface="Arial"/>
                <a:ea typeface="Arial"/>
                <a:cs typeface="Arial"/>
                <a:sym typeface="Arial"/>
              </a:rPr>
              <a:t>. </a:t>
            </a:r>
            <a:r>
              <a:rPr lang="en-US"/>
              <a:t>Review prior to adjudication day.</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rgbClr val="0070C0"/>
              </a:buClr>
              <a:buSzPts val="3200"/>
              <a:buFont typeface="Arial"/>
              <a:buChar char="•"/>
            </a:pPr>
            <a:r>
              <a:rPr lang="en-US" sz="3200" b="1" i="0" u="none" strike="noStrike" cap="none">
                <a:solidFill>
                  <a:srgbClr val="FFFF00"/>
                </a:solidFill>
                <a:latin typeface="Arial"/>
                <a:ea typeface="Arial"/>
                <a:cs typeface="Arial"/>
                <a:sym typeface="Arial"/>
              </a:rPr>
              <a:t>PLEASE BE KIND</a:t>
            </a:r>
            <a:r>
              <a:rPr lang="en-US" sz="3200" b="0" i="0" u="none" strike="noStrike" cap="none">
                <a:solidFill>
                  <a:schemeClr val="dk1"/>
                </a:solidFill>
                <a:latin typeface="Arial"/>
                <a:ea typeface="Arial"/>
                <a:cs typeface="Arial"/>
                <a:sym typeface="Arial"/>
              </a:rPr>
              <a:t>—this is the first audition for many of these students and they are petrified!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RUBRICS, p. 8</a:t>
            </a:r>
            <a:endParaRPr>
              <a:solidFill>
                <a:srgbClr val="FFFFFF"/>
              </a:solidFill>
            </a:endParaRPr>
          </a:p>
        </p:txBody>
      </p:sp>
      <p:sp>
        <p:nvSpPr>
          <p:cNvPr id="152" name="Google Shape;152;p2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Must have specific, clear descriptors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Must reflect desired weighting between the various items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Must clearly differentiate between individual students’ performances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RUBRICS, cont.d</a:t>
            </a:r>
            <a:endParaRPr>
              <a:solidFill>
                <a:srgbClr val="FFFFFF"/>
              </a:solidFill>
            </a:endParaRPr>
          </a:p>
        </p:txBody>
      </p:sp>
      <p:sp>
        <p:nvSpPr>
          <p:cNvPr id="158" name="Google Shape;158;p2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72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You must pick the descriptor that most closely describes what you are </a:t>
            </a:r>
            <a:r>
              <a:rPr lang="en-US" sz="3600" b="0" i="0" u="sng" strike="noStrike" cap="none">
                <a:solidFill>
                  <a:srgbClr val="F90EFA"/>
                </a:solidFill>
                <a:latin typeface="Arial"/>
                <a:ea typeface="Arial"/>
                <a:cs typeface="Arial"/>
                <a:sym typeface="Arial"/>
              </a:rPr>
              <a:t>HEARING.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RUBRICS, cont.</a:t>
            </a:r>
            <a:endParaRPr>
              <a:solidFill>
                <a:srgbClr val="FFFFFF"/>
              </a:solidFill>
            </a:endParaRPr>
          </a:p>
        </p:txBody>
      </p:sp>
      <p:sp>
        <p:nvSpPr>
          <p:cNvPr id="164" name="Google Shape;164;p2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72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It is far more important that you focus on the </a:t>
            </a:r>
            <a:r>
              <a:rPr lang="en-US" sz="3600" b="0" i="0" u="sng" strike="noStrike" cap="none">
                <a:solidFill>
                  <a:srgbClr val="F90EFA"/>
                </a:solidFill>
                <a:latin typeface="Arial"/>
                <a:ea typeface="Arial"/>
                <a:cs typeface="Arial"/>
                <a:sym typeface="Arial"/>
              </a:rPr>
              <a:t>DESCRIPTOR</a:t>
            </a:r>
            <a:r>
              <a:rPr lang="en-US" sz="3600" b="0" i="0" u="none" strike="noStrike" cap="none">
                <a:solidFill>
                  <a:schemeClr val="dk1"/>
                </a:solidFill>
                <a:latin typeface="Arial"/>
                <a:ea typeface="Arial"/>
                <a:cs typeface="Arial"/>
                <a:sym typeface="Arial"/>
              </a:rPr>
              <a:t>, than on the score attached to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RUBRICS, cont.</a:t>
            </a:r>
            <a:endParaRPr>
              <a:solidFill>
                <a:srgbClr val="FFFFFF"/>
              </a:solidFill>
            </a:endParaRPr>
          </a:p>
        </p:txBody>
      </p:sp>
      <p:sp>
        <p:nvSpPr>
          <p:cNvPr id="170" name="Google Shape;170;p2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Rubric Parts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Rubric Procedures</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800"/>
              </a:spcBef>
              <a:spcAft>
                <a:spcPts val="0"/>
              </a:spcAft>
              <a:buClr>
                <a:srgbClr val="CC1922"/>
              </a:buClr>
              <a:buSzPts val="4000"/>
              <a:buFont typeface="Arial"/>
              <a:buChar char="•"/>
            </a:pPr>
            <a:r>
              <a:rPr lang="en-US" sz="4000" b="0" i="0" u="none" strike="noStrike" cap="none">
                <a:solidFill>
                  <a:srgbClr val="CC1922"/>
                </a:solidFill>
                <a:latin typeface="Arial"/>
                <a:ea typeface="Arial"/>
                <a:cs typeface="Arial"/>
                <a:sym typeface="Arial"/>
              </a:rPr>
              <a:t>YOU MUST STAY ON TIME!!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alpha val="38431"/>
          </a:srgbClr>
        </a:solidFill>
        <a:effectLst/>
      </p:bgPr>
    </p:bg>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685800" y="170575"/>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3600"/>
              <a:t>Creating a Judge Account on CTFest</a:t>
            </a:r>
            <a:endParaRPr sz="3600"/>
          </a:p>
        </p:txBody>
      </p:sp>
      <p:sp>
        <p:nvSpPr>
          <p:cNvPr id="176" name="Google Shape;176;p30"/>
          <p:cNvSpPr txBox="1"/>
          <p:nvPr/>
        </p:nvSpPr>
        <p:spPr>
          <a:xfrm>
            <a:off x="570600" y="1313575"/>
            <a:ext cx="7887600" cy="5754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800" u="sng">
                <a:solidFill>
                  <a:srgbClr val="0000FF"/>
                </a:solidFill>
                <a:hlinkClick r:id="rId3"/>
              </a:rPr>
              <a:t>www.ctfest.net</a:t>
            </a:r>
            <a:r>
              <a:rPr lang="en-US" sz="2800">
                <a:solidFill>
                  <a:srgbClr val="0000FF"/>
                </a:solidFill>
              </a:rPr>
              <a:t>	</a:t>
            </a:r>
            <a:r>
              <a:rPr lang="en-US" sz="2800"/>
              <a:t>			</a:t>
            </a:r>
            <a:r>
              <a:rPr lang="en-US" sz="2800" u="sng">
                <a:solidFill>
                  <a:srgbClr val="0000FF"/>
                </a:solidFill>
                <a:hlinkClick r:id="rId4"/>
              </a:rPr>
              <a:t>Help Worksheet </a:t>
            </a:r>
            <a:endParaRPr sz="2800">
              <a:solidFill>
                <a:srgbClr val="0000FF"/>
              </a:solidFill>
            </a:endParaRPr>
          </a:p>
        </p:txBody>
      </p:sp>
      <p:pic>
        <p:nvPicPr>
          <p:cNvPr id="177" name="Google Shape;177;p30"/>
          <p:cNvPicPr preferRelativeResize="0"/>
          <p:nvPr/>
        </p:nvPicPr>
        <p:blipFill>
          <a:blip r:embed="rId5">
            <a:alphaModFix/>
          </a:blip>
          <a:stretch>
            <a:fillRect/>
          </a:stretch>
        </p:blipFill>
        <p:spPr>
          <a:xfrm>
            <a:off x="152400" y="2041375"/>
            <a:ext cx="8839198" cy="42802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685800" y="219400"/>
            <a:ext cx="7772400" cy="2013600"/>
          </a:xfrm>
          <a:prstGeom prst="rect">
            <a:avLst/>
          </a:prstGeom>
        </p:spPr>
        <p:txBody>
          <a:bodyPr spcFirstLastPara="1" wrap="square" lIns="91425" tIns="91425" rIns="91425" bIns="91425" anchor="b" anchorCtr="0">
            <a:noAutofit/>
          </a:bodyPr>
          <a:lstStyle/>
          <a:p>
            <a:pPr marL="457200" lvl="0" indent="-387350" algn="l" rtl="0">
              <a:spcBef>
                <a:spcPts val="0"/>
              </a:spcBef>
              <a:spcAft>
                <a:spcPts val="0"/>
              </a:spcAft>
              <a:buSzPts val="2500"/>
              <a:buChar char="●"/>
            </a:pPr>
            <a:r>
              <a:rPr lang="en-US" sz="2500"/>
              <a:t>Register only the first time</a:t>
            </a:r>
            <a:endParaRPr sz="2500"/>
          </a:p>
          <a:p>
            <a:pPr marL="457200" lvl="0" indent="-387350" algn="l" rtl="0">
              <a:spcBef>
                <a:spcPts val="0"/>
              </a:spcBef>
              <a:spcAft>
                <a:spcPts val="0"/>
              </a:spcAft>
              <a:buSzPts val="2500"/>
              <a:buChar char="●"/>
            </a:pPr>
            <a:r>
              <a:rPr lang="en-US" sz="2500"/>
              <a:t>Do not create multiple accounts! </a:t>
            </a:r>
            <a:endParaRPr sz="2500"/>
          </a:p>
          <a:p>
            <a:pPr marL="457200" lvl="0" indent="-387350" algn="l" rtl="0">
              <a:spcBef>
                <a:spcPts val="0"/>
              </a:spcBef>
              <a:spcAft>
                <a:spcPts val="0"/>
              </a:spcAft>
              <a:buSzPts val="2500"/>
              <a:buChar char="●"/>
            </a:pPr>
            <a:r>
              <a:rPr lang="en-US" sz="2500"/>
              <a:t>If you need your password, please email one of the State Judge Chairs or press the red “Need Judge Password”</a:t>
            </a:r>
            <a:endParaRPr sz="2500"/>
          </a:p>
        </p:txBody>
      </p:sp>
      <p:pic>
        <p:nvPicPr>
          <p:cNvPr id="184" name="Google Shape;184;p31"/>
          <p:cNvPicPr preferRelativeResize="0"/>
          <p:nvPr/>
        </p:nvPicPr>
        <p:blipFill>
          <a:blip r:embed="rId3">
            <a:alphaModFix/>
          </a:blip>
          <a:stretch>
            <a:fillRect/>
          </a:stretch>
        </p:blipFill>
        <p:spPr>
          <a:xfrm>
            <a:off x="0" y="2233005"/>
            <a:ext cx="9144000" cy="44278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91" name="Google Shape;191;p32">
            <a:hlinkClick r:id="rId3"/>
          </p:cNvPr>
          <p:cNvPicPr preferRelativeResize="0"/>
          <p:nvPr/>
        </p:nvPicPr>
        <p:blipFill>
          <a:blip r:embed="rId4">
            <a:alphaModFix/>
          </a:blip>
          <a:stretch>
            <a:fillRect/>
          </a:stretch>
        </p:blipFill>
        <p:spPr>
          <a:xfrm>
            <a:off x="93300" y="130900"/>
            <a:ext cx="8794925" cy="659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3"/>
          <p:cNvPicPr preferRelativeResize="0"/>
          <p:nvPr/>
        </p:nvPicPr>
        <p:blipFill>
          <a:blip r:embed="rId3">
            <a:alphaModFix/>
          </a:blip>
          <a:stretch>
            <a:fillRect/>
          </a:stretch>
        </p:blipFill>
        <p:spPr>
          <a:xfrm>
            <a:off x="152400" y="152400"/>
            <a:ext cx="8801100" cy="1466850"/>
          </a:xfrm>
          <a:prstGeom prst="rect">
            <a:avLst/>
          </a:prstGeom>
          <a:noFill/>
          <a:ln>
            <a:noFill/>
          </a:ln>
        </p:spPr>
      </p:pic>
      <p:sp>
        <p:nvSpPr>
          <p:cNvPr id="198" name="Google Shape;198;p33"/>
          <p:cNvSpPr txBox="1"/>
          <p:nvPr/>
        </p:nvSpPr>
        <p:spPr>
          <a:xfrm>
            <a:off x="333100" y="1763575"/>
            <a:ext cx="8432400" cy="4950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Char char="●"/>
            </a:pPr>
            <a:r>
              <a:rPr lang="en-US" sz="2400" b="1">
                <a:solidFill>
                  <a:srgbClr val="FFFFFF"/>
                </a:solidFill>
              </a:rPr>
              <a:t>Information Button</a:t>
            </a:r>
            <a:r>
              <a:rPr lang="en-US" sz="2400">
                <a:solidFill>
                  <a:srgbClr val="FFFFFF"/>
                </a:solidFill>
              </a:rPr>
              <a:t>: Festival information, including which room you are judging. (Ex. Soprano Rm 2)</a:t>
            </a:r>
            <a:endParaRPr sz="2400">
              <a:solidFill>
                <a:srgbClr val="FFFFFF"/>
              </a:solidFill>
            </a:endParaRPr>
          </a:p>
          <a:p>
            <a:pPr marL="457200" lvl="0" indent="-381000" algn="l" rtl="0">
              <a:spcBef>
                <a:spcPts val="0"/>
              </a:spcBef>
              <a:spcAft>
                <a:spcPts val="0"/>
              </a:spcAft>
              <a:buClr>
                <a:srgbClr val="FFFFFF"/>
              </a:buClr>
              <a:buSzPts val="2400"/>
              <a:buChar char="●"/>
            </a:pPr>
            <a:r>
              <a:rPr lang="en-US" sz="2400" b="1">
                <a:solidFill>
                  <a:srgbClr val="FFFFFF"/>
                </a:solidFill>
              </a:rPr>
              <a:t>Map Button</a:t>
            </a:r>
            <a:r>
              <a:rPr lang="en-US" sz="2400">
                <a:solidFill>
                  <a:srgbClr val="FFFFFF"/>
                </a:solidFill>
              </a:rPr>
              <a:t>: Opens the location in Google Maps</a:t>
            </a:r>
            <a:endParaRPr sz="2400">
              <a:solidFill>
                <a:srgbClr val="FFFFFF"/>
              </a:solidFill>
            </a:endParaRPr>
          </a:p>
          <a:p>
            <a:pPr marL="457200" lvl="0" indent="-381000" algn="l" rtl="0">
              <a:spcBef>
                <a:spcPts val="0"/>
              </a:spcBef>
              <a:spcAft>
                <a:spcPts val="0"/>
              </a:spcAft>
              <a:buClr>
                <a:srgbClr val="FFFFFF"/>
              </a:buClr>
              <a:buSzPts val="2400"/>
              <a:buChar char="●"/>
            </a:pPr>
            <a:r>
              <a:rPr lang="en-US" sz="2400">
                <a:solidFill>
                  <a:srgbClr val="FFFFFF"/>
                </a:solidFill>
              </a:rPr>
              <a:t>Student List: List of performers for the day</a:t>
            </a:r>
            <a:endParaRPr sz="2400">
              <a:solidFill>
                <a:srgbClr val="FFFFFF"/>
              </a:solidFill>
            </a:endParaRPr>
          </a:p>
          <a:p>
            <a:pPr marL="457200" lvl="0" indent="-381000" algn="l" rtl="0">
              <a:spcBef>
                <a:spcPts val="0"/>
              </a:spcBef>
              <a:spcAft>
                <a:spcPts val="0"/>
              </a:spcAft>
              <a:buClr>
                <a:srgbClr val="FFFFFF"/>
              </a:buClr>
              <a:buSzPts val="2400"/>
              <a:buChar char="●"/>
            </a:pPr>
            <a:r>
              <a:rPr lang="en-US" sz="2400" b="1">
                <a:solidFill>
                  <a:srgbClr val="FFFFFF"/>
                </a:solidFill>
              </a:rPr>
              <a:t>Ok/Check Button</a:t>
            </a:r>
            <a:r>
              <a:rPr lang="en-US" sz="2400">
                <a:solidFill>
                  <a:srgbClr val="FFFFFF"/>
                </a:solidFill>
              </a:rPr>
              <a:t>: Click on this button to </a:t>
            </a:r>
            <a:endParaRPr sz="2400">
              <a:solidFill>
                <a:srgbClr val="FFFFFF"/>
              </a:solidFill>
            </a:endParaRPr>
          </a:p>
          <a:p>
            <a:pPr marL="457200" lvl="0" indent="0" algn="l" rtl="0">
              <a:spcBef>
                <a:spcPts val="0"/>
              </a:spcBef>
              <a:spcAft>
                <a:spcPts val="0"/>
              </a:spcAft>
              <a:buNone/>
            </a:pPr>
            <a:r>
              <a:rPr lang="en-US" sz="2400">
                <a:solidFill>
                  <a:srgbClr val="FFFFFF"/>
                </a:solidFill>
              </a:rPr>
              <a:t>accept your assignment. The button looks </a:t>
            </a:r>
            <a:endParaRPr sz="2400">
              <a:solidFill>
                <a:srgbClr val="FFFFFF"/>
              </a:solidFill>
            </a:endParaRPr>
          </a:p>
          <a:p>
            <a:pPr marL="457200" lvl="0" indent="0" algn="l" rtl="0">
              <a:spcBef>
                <a:spcPts val="0"/>
              </a:spcBef>
              <a:spcAft>
                <a:spcPts val="0"/>
              </a:spcAft>
              <a:buNone/>
            </a:pPr>
            <a:r>
              <a:rPr lang="en-US" sz="2400">
                <a:solidFill>
                  <a:srgbClr val="FFFFFF"/>
                </a:solidFill>
              </a:rPr>
              <a:t>like “ok” but changes to the “check box”</a:t>
            </a:r>
            <a:endParaRPr sz="2400">
              <a:solidFill>
                <a:srgbClr val="FFFFFF"/>
              </a:solidFill>
            </a:endParaRPr>
          </a:p>
          <a:p>
            <a:pPr marL="457200" lvl="0" indent="-381000" algn="l" rtl="0">
              <a:spcBef>
                <a:spcPts val="0"/>
              </a:spcBef>
              <a:spcAft>
                <a:spcPts val="0"/>
              </a:spcAft>
              <a:buClr>
                <a:srgbClr val="FFFFFF"/>
              </a:buClr>
              <a:buSzPts val="2400"/>
              <a:buChar char="●"/>
            </a:pPr>
            <a:r>
              <a:rPr lang="en-US" sz="2400" b="1">
                <a:solidFill>
                  <a:srgbClr val="FFFFFF"/>
                </a:solidFill>
              </a:rPr>
              <a:t>Thumbs Down Button</a:t>
            </a:r>
            <a:r>
              <a:rPr lang="en-US" sz="2400">
                <a:solidFill>
                  <a:srgbClr val="FFFFFF"/>
                </a:solidFill>
              </a:rPr>
              <a:t>: Declines the position. Please choose this option ASAP once you are assigned a position.</a:t>
            </a:r>
            <a:endParaRPr sz="2400">
              <a:solidFill>
                <a:srgbClr val="FFFFFF"/>
              </a:solidFill>
            </a:endParaRPr>
          </a:p>
          <a:p>
            <a:pPr marL="457200" lvl="0" indent="-381000" algn="l" rtl="0">
              <a:spcBef>
                <a:spcPts val="0"/>
              </a:spcBef>
              <a:spcAft>
                <a:spcPts val="0"/>
              </a:spcAft>
              <a:buClr>
                <a:srgbClr val="FFFFFF"/>
              </a:buClr>
              <a:buSzPts val="2400"/>
              <a:buChar char="●"/>
            </a:pPr>
            <a:endParaRPr sz="2400">
              <a:solidFill>
                <a:srgbClr val="FFFFFF"/>
              </a:solidFill>
            </a:endParaRPr>
          </a:p>
          <a:p>
            <a:pPr marL="0" lvl="0" indent="0" algn="ctr" rtl="0">
              <a:spcBef>
                <a:spcPts val="0"/>
              </a:spcBef>
              <a:spcAft>
                <a:spcPts val="0"/>
              </a:spcAft>
              <a:buNone/>
            </a:pPr>
            <a:r>
              <a:rPr lang="en-US" sz="2800">
                <a:solidFill>
                  <a:srgbClr val="EA9999"/>
                </a:solidFill>
              </a:rPr>
              <a:t>*</a:t>
            </a:r>
            <a:r>
              <a:rPr lang="en-US" sz="2800" b="1">
                <a:solidFill>
                  <a:srgbClr val="EA9999"/>
                </a:solidFill>
              </a:rPr>
              <a:t>*PLEASE MAKE EVERY EFFORT NOT TO DECLINE ONCE YOU HAVE ACCEPTED!</a:t>
            </a:r>
            <a:endParaRPr sz="2800" b="1">
              <a:solidFill>
                <a:srgbClr val="EA9999"/>
              </a:solidFill>
            </a:endParaRPr>
          </a:p>
        </p:txBody>
      </p:sp>
      <p:pic>
        <p:nvPicPr>
          <p:cNvPr id="199" name="Google Shape;199;p33"/>
          <p:cNvPicPr preferRelativeResize="0"/>
          <p:nvPr/>
        </p:nvPicPr>
        <p:blipFill>
          <a:blip r:embed="rId4">
            <a:alphaModFix/>
          </a:blip>
          <a:stretch>
            <a:fillRect/>
          </a:stretch>
        </p:blipFill>
        <p:spPr>
          <a:xfrm>
            <a:off x="6827850" y="3564300"/>
            <a:ext cx="953700" cy="792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03"/>
        <p:cNvGrpSpPr/>
        <p:nvPr/>
      </p:nvGrpSpPr>
      <p:grpSpPr>
        <a:xfrm>
          <a:off x="0" y="0"/>
          <a:ext cx="0" cy="0"/>
          <a:chOff x="0" y="0"/>
          <a:chExt cx="0" cy="0"/>
        </a:xfrm>
      </p:grpSpPr>
      <p:sp>
        <p:nvSpPr>
          <p:cNvPr id="204" name="Google Shape;204;p34"/>
          <p:cNvSpPr txBox="1"/>
          <p:nvPr/>
        </p:nvSpPr>
        <p:spPr>
          <a:xfrm>
            <a:off x="211950" y="1778725"/>
            <a:ext cx="8720100" cy="47688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FFFFFF"/>
              </a:buClr>
              <a:buSzPts val="3200"/>
              <a:buChar char="●"/>
            </a:pPr>
            <a:r>
              <a:rPr lang="en-US" sz="3200">
                <a:solidFill>
                  <a:schemeClr val="dk1"/>
                </a:solidFill>
              </a:rPr>
              <a:t>Read informational email sent to judges</a:t>
            </a:r>
            <a:endParaRPr sz="3200">
              <a:solidFill>
                <a:srgbClr val="FFFFFF"/>
              </a:solidFill>
            </a:endParaRPr>
          </a:p>
          <a:p>
            <a:pPr marL="457200" marR="0" lvl="0" indent="-431800" algn="l" rtl="0">
              <a:lnSpc>
                <a:spcPct val="100000"/>
              </a:lnSpc>
              <a:spcBef>
                <a:spcPts val="0"/>
              </a:spcBef>
              <a:spcAft>
                <a:spcPts val="0"/>
              </a:spcAft>
              <a:buClr>
                <a:srgbClr val="FFFFFF"/>
              </a:buClr>
              <a:buSzPts val="3200"/>
              <a:buChar char="●"/>
            </a:pPr>
            <a:r>
              <a:rPr lang="en-US" sz="3200">
                <a:solidFill>
                  <a:srgbClr val="FFFFFF"/>
                </a:solidFill>
              </a:rPr>
              <a:t>Check the list of students prior to the festival date. </a:t>
            </a:r>
            <a:endParaRPr sz="3200">
              <a:solidFill>
                <a:srgbClr val="FFFFFF"/>
              </a:solidFill>
            </a:endParaRPr>
          </a:p>
          <a:p>
            <a:pPr marL="457200" marR="0" lvl="0" indent="-431800" algn="l" rtl="0">
              <a:lnSpc>
                <a:spcPct val="100000"/>
              </a:lnSpc>
              <a:spcBef>
                <a:spcPts val="0"/>
              </a:spcBef>
              <a:spcAft>
                <a:spcPts val="0"/>
              </a:spcAft>
              <a:buClr>
                <a:srgbClr val="FFFFFF"/>
              </a:buClr>
              <a:buSzPts val="3200"/>
              <a:buChar char="●"/>
            </a:pPr>
            <a:r>
              <a:rPr lang="en-US" sz="3200">
                <a:solidFill>
                  <a:srgbClr val="FFFFFF"/>
                </a:solidFill>
              </a:rPr>
              <a:t>You </a:t>
            </a:r>
            <a:r>
              <a:rPr lang="en-US" sz="3200">
                <a:solidFill>
                  <a:srgbClr val="E06666"/>
                </a:solidFill>
              </a:rPr>
              <a:t>cannot</a:t>
            </a:r>
            <a:r>
              <a:rPr lang="en-US" sz="3200">
                <a:solidFill>
                  <a:srgbClr val="FFFFFF"/>
                </a:solidFill>
              </a:rPr>
              <a:t> adjudicate any student that you have/had as a student both publicly and privately, have coached, or interacted with. </a:t>
            </a:r>
            <a:endParaRPr sz="3200">
              <a:solidFill>
                <a:srgbClr val="FFFFFF"/>
              </a:solidFill>
            </a:endParaRPr>
          </a:p>
          <a:p>
            <a:pPr marL="457200" marR="0" lvl="0" indent="-431800" algn="l" rtl="0">
              <a:lnSpc>
                <a:spcPct val="100000"/>
              </a:lnSpc>
              <a:spcBef>
                <a:spcPts val="0"/>
              </a:spcBef>
              <a:spcAft>
                <a:spcPts val="0"/>
              </a:spcAft>
              <a:buClr>
                <a:srgbClr val="FFFFFF"/>
              </a:buClr>
              <a:buSzPts val="3200"/>
              <a:buChar char="●"/>
            </a:pPr>
            <a:r>
              <a:rPr lang="en-US" sz="3200">
                <a:solidFill>
                  <a:srgbClr val="FFFFFF"/>
                </a:solidFill>
              </a:rPr>
              <a:t>Make Head Judge aware of conflicts the morning of the festival (during plenary).</a:t>
            </a:r>
            <a:endParaRPr sz="3200">
              <a:solidFill>
                <a:srgbClr val="FFFFFF"/>
              </a:solidFill>
            </a:endParaRPr>
          </a:p>
          <a:p>
            <a:pPr marL="0" marR="0" lvl="0" indent="0" algn="l" rtl="0">
              <a:lnSpc>
                <a:spcPct val="100000"/>
              </a:lnSpc>
              <a:spcBef>
                <a:spcPts val="0"/>
              </a:spcBef>
              <a:spcAft>
                <a:spcPts val="0"/>
              </a:spcAft>
              <a:buNone/>
            </a:pPr>
            <a:r>
              <a:rPr lang="en-US" sz="3200">
                <a:solidFill>
                  <a:srgbClr val="FFFFFF"/>
                </a:solidFill>
              </a:rPr>
              <a:t> </a:t>
            </a:r>
            <a:endParaRPr sz="3200">
              <a:solidFill>
                <a:srgbClr val="FFFFFF"/>
              </a:solidFill>
            </a:endParaRPr>
          </a:p>
        </p:txBody>
      </p:sp>
      <p:pic>
        <p:nvPicPr>
          <p:cNvPr id="205" name="Google Shape;205;p34"/>
          <p:cNvPicPr preferRelativeResize="0"/>
          <p:nvPr/>
        </p:nvPicPr>
        <p:blipFill>
          <a:blip r:embed="rId3">
            <a:alphaModFix/>
          </a:blip>
          <a:stretch>
            <a:fillRect/>
          </a:stretch>
        </p:blipFill>
        <p:spPr>
          <a:xfrm>
            <a:off x="95250" y="259766"/>
            <a:ext cx="1809750" cy="1295400"/>
          </a:xfrm>
          <a:prstGeom prst="rect">
            <a:avLst/>
          </a:prstGeom>
          <a:noFill/>
          <a:ln>
            <a:noFill/>
          </a:ln>
        </p:spPr>
      </p:pic>
      <p:sp>
        <p:nvSpPr>
          <p:cNvPr id="206" name="Google Shape;206;p34"/>
          <p:cNvSpPr txBox="1"/>
          <p:nvPr/>
        </p:nvSpPr>
        <p:spPr>
          <a:xfrm>
            <a:off x="2528275" y="562575"/>
            <a:ext cx="3936000"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a:solidFill>
                  <a:srgbClr val="FFFFFF"/>
                </a:solidFill>
              </a:rPr>
              <a:t>Be Sure To:</a:t>
            </a:r>
            <a:endParaRPr sz="5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1" i="0" u="none" strike="noStrike" cap="none">
                <a:solidFill>
                  <a:srgbClr val="FFFFFF"/>
                </a:solidFill>
              </a:rPr>
              <a:t>Overview</a:t>
            </a:r>
            <a:endParaRPr b="1">
              <a:solidFill>
                <a:srgbClr val="FFFFFF"/>
              </a:solidFill>
            </a:endParaRPr>
          </a:p>
        </p:txBody>
      </p:sp>
      <p:sp>
        <p:nvSpPr>
          <p:cNvPr id="93" name="Google Shape;93;p17"/>
          <p:cNvSpPr txBox="1">
            <a:spLocks noGrp="1"/>
          </p:cNvSpPr>
          <p:nvPr>
            <p:ph type="body" idx="1"/>
          </p:nvPr>
        </p:nvSpPr>
        <p:spPr>
          <a:xfrm>
            <a:off x="685800" y="1981200"/>
            <a:ext cx="80772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Philosophy</a:t>
            </a:r>
            <a:endParaRPr/>
          </a:p>
          <a:p>
            <a:pPr marL="342900" marR="0" lvl="0" indent="-342900" algn="l" rtl="0">
              <a:lnSpc>
                <a:spcPct val="90000"/>
              </a:lnSpc>
              <a:spcBef>
                <a:spcPts val="640"/>
              </a:spcBef>
              <a:spcAft>
                <a:spcPts val="0"/>
              </a:spcAft>
              <a:buClr>
                <a:schemeClr val="dk1"/>
              </a:buClr>
              <a:buSzPts val="3200"/>
              <a:buFont typeface="Arial"/>
              <a:buChar char="•"/>
            </a:pPr>
            <a:r>
              <a:rPr lang="en-US"/>
              <a:t>Adjudication demonstration</a:t>
            </a:r>
            <a:endParaRPr/>
          </a:p>
          <a:p>
            <a:pPr marL="342900" marR="0" lvl="0" indent="-342900" algn="l" rtl="0">
              <a:lnSpc>
                <a:spcPct val="90000"/>
              </a:lnSpc>
              <a:spcBef>
                <a:spcPts val="640"/>
              </a:spcBef>
              <a:spcAft>
                <a:spcPts val="0"/>
              </a:spcAft>
              <a:buClr>
                <a:schemeClr val="dk1"/>
              </a:buClr>
              <a:buSzPts val="3200"/>
              <a:buFont typeface="Arial"/>
              <a:buChar char="•"/>
            </a:pPr>
            <a:r>
              <a:rPr lang="en-US"/>
              <a:t>Practice navigating</a:t>
            </a:r>
            <a:r>
              <a:rPr lang="en-US" sz="3200" b="0" i="0" u="none" strike="noStrike" cap="none">
                <a:solidFill>
                  <a:schemeClr val="dk1"/>
                </a:solidFill>
                <a:latin typeface="Arial"/>
                <a:ea typeface="Arial"/>
                <a:cs typeface="Arial"/>
                <a:sym typeface="Arial"/>
              </a:rPr>
              <a:t> </a:t>
            </a:r>
            <a:r>
              <a:rPr lang="en-US" sz="3200" b="0" i="0" u="sng" strike="noStrike" cap="none">
                <a:solidFill>
                  <a:schemeClr val="hlink"/>
                </a:solidFill>
                <a:latin typeface="Arial"/>
                <a:ea typeface="Arial"/>
                <a:cs typeface="Arial"/>
                <a:sym typeface="Arial"/>
                <a:hlinkClick r:id="rId3"/>
              </a:rPr>
              <a:t>www.ctfest.net</a:t>
            </a:r>
            <a:r>
              <a:rPr lang="en-US" sz="3200" b="0" i="0" u="none" strike="noStrike" cap="none">
                <a:solidFill>
                  <a:schemeClr val="dk1"/>
                </a:solidFill>
                <a:latin typeface="Arial"/>
                <a:ea typeface="Arial"/>
                <a:cs typeface="Arial"/>
                <a:sym typeface="Arial"/>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a:t>Practice adjudicating</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Concluding remarks</a:t>
            </a:r>
            <a:endParaRPr/>
          </a:p>
          <a:p>
            <a:pPr marL="342900" marR="0" lvl="0" indent="-342900" algn="l" rtl="0">
              <a:lnSpc>
                <a:spcPct val="90000"/>
              </a:lnSpc>
              <a:spcBef>
                <a:spcPts val="640"/>
              </a:spcBef>
              <a:spcAft>
                <a:spcPts val="0"/>
              </a:spcAft>
              <a:buClr>
                <a:schemeClr val="dk1"/>
              </a:buClr>
              <a:buSzPts val="3200"/>
              <a:buFont typeface="Arial"/>
              <a:buChar char="•"/>
            </a:pPr>
            <a:r>
              <a:rPr lang="en-US"/>
              <a:t>Register to judge on CTFest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11"/>
        <p:cNvGrpSpPr/>
        <p:nvPr/>
      </p:nvGrpSpPr>
      <p:grpSpPr>
        <a:xfrm>
          <a:off x="0" y="0"/>
          <a:ext cx="0" cy="0"/>
          <a:chOff x="0" y="0"/>
          <a:chExt cx="0" cy="0"/>
        </a:xfrm>
      </p:grpSpPr>
      <p:sp>
        <p:nvSpPr>
          <p:cNvPr id="212" name="Google Shape;212;p35"/>
          <p:cNvSpPr txBox="1"/>
          <p:nvPr/>
        </p:nvSpPr>
        <p:spPr>
          <a:xfrm>
            <a:off x="1695600" y="143725"/>
            <a:ext cx="54198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FFFF"/>
                </a:solidFill>
              </a:rPr>
              <a:t>On Adjudication Day</a:t>
            </a:r>
            <a:endParaRPr sz="4500">
              <a:solidFill>
                <a:srgbClr val="FFFFFF"/>
              </a:solidFill>
            </a:endParaRPr>
          </a:p>
        </p:txBody>
      </p:sp>
      <p:sp>
        <p:nvSpPr>
          <p:cNvPr id="213" name="Google Shape;213;p35"/>
          <p:cNvSpPr txBox="1"/>
          <p:nvPr/>
        </p:nvSpPr>
        <p:spPr>
          <a:xfrm>
            <a:off x="302700" y="1067250"/>
            <a:ext cx="8538600" cy="5450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US" sz="3000">
                <a:solidFill>
                  <a:srgbClr val="FFFFFF"/>
                </a:solidFill>
              </a:rPr>
              <a:t>Bring technology: laptop, tablet, speakers (jazz/voice), pen/pencil. </a:t>
            </a:r>
            <a:endParaRPr sz="3000">
              <a:solidFill>
                <a:srgbClr val="FFFFFF"/>
              </a:solidFill>
            </a:endParaRPr>
          </a:p>
          <a:p>
            <a:pPr marL="457200" lvl="0" indent="-419100" algn="l" rtl="0">
              <a:spcBef>
                <a:spcPts val="0"/>
              </a:spcBef>
              <a:spcAft>
                <a:spcPts val="0"/>
              </a:spcAft>
              <a:buClr>
                <a:srgbClr val="FFFFFF"/>
              </a:buClr>
              <a:buSzPts val="3000"/>
              <a:buChar char="●"/>
            </a:pPr>
            <a:r>
              <a:rPr lang="en-US" sz="3000">
                <a:solidFill>
                  <a:srgbClr val="FFFFFF"/>
                </a:solidFill>
              </a:rPr>
              <a:t>Arrival at the location for plenary session for start at 8am. (Breakfast/lunch provided!)</a:t>
            </a:r>
            <a:endParaRPr sz="3000">
              <a:solidFill>
                <a:srgbClr val="FFFFFF"/>
              </a:solidFill>
            </a:endParaRPr>
          </a:p>
          <a:p>
            <a:pPr marL="457200" lvl="0" indent="-419100" algn="l" rtl="0">
              <a:spcBef>
                <a:spcPts val="0"/>
              </a:spcBef>
              <a:spcAft>
                <a:spcPts val="0"/>
              </a:spcAft>
              <a:buClr>
                <a:srgbClr val="FFFFFF"/>
              </a:buClr>
              <a:buSzPts val="3000"/>
              <a:buChar char="●"/>
            </a:pPr>
            <a:r>
              <a:rPr lang="en-US" sz="3000">
                <a:solidFill>
                  <a:srgbClr val="FFFFFF"/>
                </a:solidFill>
              </a:rPr>
              <a:t>Check-in with chair/head judge - You will receive judge packet and room location. </a:t>
            </a:r>
            <a:endParaRPr sz="3000">
              <a:solidFill>
                <a:srgbClr val="FFFFFF"/>
              </a:solidFill>
            </a:endParaRPr>
          </a:p>
          <a:p>
            <a:pPr marL="457200" lvl="0" indent="-419100" algn="l" rtl="0">
              <a:spcBef>
                <a:spcPts val="0"/>
              </a:spcBef>
              <a:spcAft>
                <a:spcPts val="0"/>
              </a:spcAft>
              <a:buClr>
                <a:srgbClr val="FFFFFF"/>
              </a:buClr>
              <a:buSzPts val="3000"/>
              <a:buChar char="●"/>
            </a:pPr>
            <a:r>
              <a:rPr lang="en-US" sz="3000">
                <a:solidFill>
                  <a:srgbClr val="FFFFFF"/>
                </a:solidFill>
              </a:rPr>
              <a:t>Make sure you can connect to wifi. </a:t>
            </a:r>
            <a:endParaRPr sz="3000">
              <a:solidFill>
                <a:srgbClr val="FFFFFF"/>
              </a:solidFill>
            </a:endParaRPr>
          </a:p>
          <a:p>
            <a:pPr marL="457200" lvl="0" indent="-419100" algn="l" rtl="0">
              <a:spcBef>
                <a:spcPts val="0"/>
              </a:spcBef>
              <a:spcAft>
                <a:spcPts val="0"/>
              </a:spcAft>
              <a:buClr>
                <a:srgbClr val="FFFFFF"/>
              </a:buClr>
              <a:buSzPts val="3000"/>
              <a:buChar char="●"/>
            </a:pPr>
            <a:r>
              <a:rPr lang="en-US" sz="3000">
                <a:solidFill>
                  <a:srgbClr val="FFFFFF"/>
                </a:solidFill>
              </a:rPr>
              <a:t>Attend full plenary session.  </a:t>
            </a:r>
            <a:endParaRPr sz="3000">
              <a:solidFill>
                <a:srgbClr val="FFFFFF"/>
              </a:solidFill>
            </a:endParaRPr>
          </a:p>
          <a:p>
            <a:pPr marL="457200" lvl="0" indent="-419100" algn="l" rtl="0">
              <a:spcBef>
                <a:spcPts val="0"/>
              </a:spcBef>
              <a:spcAft>
                <a:spcPts val="0"/>
              </a:spcAft>
              <a:buClr>
                <a:srgbClr val="FFFFFF"/>
              </a:buClr>
              <a:buSzPts val="3000"/>
              <a:buChar char="●"/>
            </a:pPr>
            <a:r>
              <a:rPr lang="en-US" sz="3000">
                <a:solidFill>
                  <a:srgbClr val="FFFFFF"/>
                </a:solidFill>
              </a:rPr>
              <a:t>Meet with head judges for individualized plenary. </a:t>
            </a:r>
            <a:endParaRPr sz="3000">
              <a:solidFill>
                <a:srgbClr val="FFFFFF"/>
              </a:solidFill>
            </a:endParaRPr>
          </a:p>
          <a:p>
            <a:pPr marL="0" lvl="0" indent="0" algn="l" rtl="0">
              <a:spcBef>
                <a:spcPts val="0"/>
              </a:spcBef>
              <a:spcAft>
                <a:spcPts val="0"/>
              </a:spcAft>
              <a:buNone/>
            </a:pPr>
            <a:endParaRPr sz="3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18"/>
        <p:cNvGrpSpPr/>
        <p:nvPr/>
      </p:nvGrpSpPr>
      <p:grpSpPr>
        <a:xfrm>
          <a:off x="0" y="0"/>
          <a:ext cx="0" cy="0"/>
          <a:chOff x="0" y="0"/>
          <a:chExt cx="0" cy="0"/>
        </a:xfrm>
      </p:grpSpPr>
      <p:sp>
        <p:nvSpPr>
          <p:cNvPr id="219" name="Google Shape;219;p36"/>
          <p:cNvSpPr txBox="1"/>
          <p:nvPr/>
        </p:nvSpPr>
        <p:spPr>
          <a:xfrm>
            <a:off x="0" y="1112775"/>
            <a:ext cx="9144000" cy="5513400"/>
          </a:xfrm>
          <a:prstGeom prst="rect">
            <a:avLst/>
          </a:prstGeom>
          <a:noFill/>
          <a:ln>
            <a:noFill/>
          </a:ln>
        </p:spPr>
        <p:txBody>
          <a:bodyPr spcFirstLastPara="1" wrap="square" lIns="91425" tIns="91425" rIns="91425" bIns="91425" anchor="ctr" anchorCtr="0">
            <a:noAutofit/>
          </a:bodyPr>
          <a:lstStyle/>
          <a:p>
            <a:pPr marL="457200" lvl="0" indent="-419100" algn="l" rtl="0">
              <a:lnSpc>
                <a:spcPct val="115000"/>
              </a:lnSpc>
              <a:spcBef>
                <a:spcPts val="0"/>
              </a:spcBef>
              <a:spcAft>
                <a:spcPts val="0"/>
              </a:spcAft>
              <a:buClr>
                <a:srgbClr val="FFFFFF"/>
              </a:buClr>
              <a:buSzPts val="3000"/>
              <a:buChar char="●"/>
            </a:pPr>
            <a:r>
              <a:rPr lang="en-US" sz="3000">
                <a:solidFill>
                  <a:srgbClr val="FFFFFF"/>
                </a:solidFill>
              </a:rPr>
              <a:t>Help with technology/login issues.</a:t>
            </a:r>
            <a:endParaRPr sz="3000">
              <a:solidFill>
                <a:srgbClr val="FFFFFF"/>
              </a:solidFill>
            </a:endParaRPr>
          </a:p>
          <a:p>
            <a:pPr marL="457200" lvl="0" indent="-419100" algn="l" rtl="0">
              <a:lnSpc>
                <a:spcPct val="115000"/>
              </a:lnSpc>
              <a:spcBef>
                <a:spcPts val="0"/>
              </a:spcBef>
              <a:spcAft>
                <a:spcPts val="0"/>
              </a:spcAft>
              <a:buClr>
                <a:srgbClr val="FFFFFF"/>
              </a:buClr>
              <a:buSzPts val="3000"/>
              <a:buChar char="●"/>
            </a:pPr>
            <a:r>
              <a:rPr lang="en-US" sz="3000">
                <a:solidFill>
                  <a:srgbClr val="FFFFFF"/>
                </a:solidFill>
              </a:rPr>
              <a:t>Ensure that your scores are being recorded correctly.</a:t>
            </a:r>
            <a:endParaRPr sz="3000">
              <a:solidFill>
                <a:srgbClr val="FFFFFF"/>
              </a:solidFill>
            </a:endParaRPr>
          </a:p>
          <a:p>
            <a:pPr marL="457200" lvl="0" indent="-419100" algn="l" rtl="0">
              <a:lnSpc>
                <a:spcPct val="115000"/>
              </a:lnSpc>
              <a:spcBef>
                <a:spcPts val="0"/>
              </a:spcBef>
              <a:spcAft>
                <a:spcPts val="0"/>
              </a:spcAft>
              <a:buClr>
                <a:srgbClr val="FFFFFF"/>
              </a:buClr>
              <a:buSzPts val="3000"/>
              <a:buChar char="●"/>
            </a:pPr>
            <a:r>
              <a:rPr lang="en-US" sz="3000">
                <a:solidFill>
                  <a:srgbClr val="FFFFFF"/>
                </a:solidFill>
              </a:rPr>
              <a:t>Clarifying requirements and leading calibration of adjudicating during plenary.</a:t>
            </a:r>
            <a:endParaRPr sz="3000">
              <a:solidFill>
                <a:srgbClr val="FFFFFF"/>
              </a:solidFill>
            </a:endParaRPr>
          </a:p>
          <a:p>
            <a:pPr marL="457200" lvl="0" indent="-419100" algn="l" rtl="0">
              <a:lnSpc>
                <a:spcPct val="115000"/>
              </a:lnSpc>
              <a:spcBef>
                <a:spcPts val="0"/>
              </a:spcBef>
              <a:spcAft>
                <a:spcPts val="0"/>
              </a:spcAft>
              <a:buClr>
                <a:srgbClr val="FFFFFF"/>
              </a:buClr>
              <a:buSzPts val="3000"/>
              <a:buChar char="●"/>
            </a:pPr>
            <a:r>
              <a:rPr lang="en-US" sz="3000">
                <a:solidFill>
                  <a:srgbClr val="FFFFFF"/>
                </a:solidFill>
              </a:rPr>
              <a:t>Relay questions and concerns to the adjudication chairs, ensemble chairs, or region directors.</a:t>
            </a:r>
            <a:endParaRPr sz="3000">
              <a:solidFill>
                <a:srgbClr val="FFFFFF"/>
              </a:solidFill>
            </a:endParaRPr>
          </a:p>
          <a:p>
            <a:pPr marL="457200" lvl="0" indent="-419100" algn="l" rtl="0">
              <a:lnSpc>
                <a:spcPct val="115000"/>
              </a:lnSpc>
              <a:spcBef>
                <a:spcPts val="0"/>
              </a:spcBef>
              <a:spcAft>
                <a:spcPts val="0"/>
              </a:spcAft>
              <a:buClr>
                <a:srgbClr val="FFFFFF"/>
              </a:buClr>
              <a:buSzPts val="3000"/>
              <a:buChar char="●"/>
            </a:pPr>
            <a:r>
              <a:rPr lang="en-US" sz="3000">
                <a:solidFill>
                  <a:srgbClr val="FFFFFF"/>
                </a:solidFill>
              </a:rPr>
              <a:t>Fill in for you if a student you know or are familiar with is audition in your room.</a:t>
            </a:r>
            <a:endParaRPr sz="3000">
              <a:solidFill>
                <a:srgbClr val="FFFFFF"/>
              </a:solidFill>
            </a:endParaRPr>
          </a:p>
        </p:txBody>
      </p:sp>
      <p:sp>
        <p:nvSpPr>
          <p:cNvPr id="220" name="Google Shape;220;p36"/>
          <p:cNvSpPr txBox="1"/>
          <p:nvPr/>
        </p:nvSpPr>
        <p:spPr>
          <a:xfrm>
            <a:off x="0" y="0"/>
            <a:ext cx="9144000" cy="144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FFFFFF"/>
                </a:solidFill>
              </a:rPr>
              <a:t>What is the role of the head judge?</a:t>
            </a:r>
            <a:endParaRPr sz="4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25"/>
        <p:cNvGrpSpPr/>
        <p:nvPr/>
      </p:nvGrpSpPr>
      <p:grpSpPr>
        <a:xfrm>
          <a:off x="0" y="0"/>
          <a:ext cx="0" cy="0"/>
          <a:chOff x="0" y="0"/>
          <a:chExt cx="0" cy="0"/>
        </a:xfrm>
      </p:grpSpPr>
      <p:sp>
        <p:nvSpPr>
          <p:cNvPr id="226" name="Google Shape;226;p37"/>
          <p:cNvSpPr txBox="1"/>
          <p:nvPr/>
        </p:nvSpPr>
        <p:spPr>
          <a:xfrm>
            <a:off x="545050" y="143725"/>
            <a:ext cx="79026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FFFF"/>
                </a:solidFill>
              </a:rPr>
              <a:t>During Your Group Plenary</a:t>
            </a:r>
            <a:endParaRPr sz="4500">
              <a:solidFill>
                <a:srgbClr val="FFFFFF"/>
              </a:solidFill>
            </a:endParaRPr>
          </a:p>
        </p:txBody>
      </p:sp>
      <p:sp>
        <p:nvSpPr>
          <p:cNvPr id="227" name="Google Shape;227;p37"/>
          <p:cNvSpPr txBox="1"/>
          <p:nvPr/>
        </p:nvSpPr>
        <p:spPr>
          <a:xfrm>
            <a:off x="302700" y="1067250"/>
            <a:ext cx="8538600" cy="54501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rgbClr val="FFFFFF"/>
              </a:buClr>
              <a:buSzPts val="3500"/>
              <a:buChar char="●"/>
            </a:pPr>
            <a:r>
              <a:rPr lang="en-US" sz="3500">
                <a:solidFill>
                  <a:srgbClr val="FFFFFF"/>
                </a:solidFill>
              </a:rPr>
              <a:t>Choose the scale(s) you will hear. </a:t>
            </a:r>
            <a:endParaRPr sz="3500">
              <a:solidFill>
                <a:srgbClr val="FFFFFF"/>
              </a:solidFill>
            </a:endParaRPr>
          </a:p>
          <a:p>
            <a:pPr marL="457200" lvl="0" indent="-450850" algn="l" rtl="0">
              <a:spcBef>
                <a:spcPts val="0"/>
              </a:spcBef>
              <a:spcAft>
                <a:spcPts val="0"/>
              </a:spcAft>
              <a:buClr>
                <a:srgbClr val="FFFFFF"/>
              </a:buClr>
              <a:buSzPts val="3500"/>
              <a:buChar char="●"/>
            </a:pPr>
            <a:r>
              <a:rPr lang="en-US" sz="3500">
                <a:solidFill>
                  <a:srgbClr val="FFFFFF"/>
                </a:solidFill>
              </a:rPr>
              <a:t>Plan sections of the solo(s) to hear (if time, plan to hear whole solo)</a:t>
            </a:r>
            <a:endParaRPr sz="3500">
              <a:solidFill>
                <a:srgbClr val="FFFFFF"/>
              </a:solidFill>
            </a:endParaRPr>
          </a:p>
          <a:p>
            <a:pPr marL="457200" lvl="0" indent="-450850" algn="l" rtl="0">
              <a:spcBef>
                <a:spcPts val="0"/>
              </a:spcBef>
              <a:spcAft>
                <a:spcPts val="0"/>
              </a:spcAft>
              <a:buClr>
                <a:srgbClr val="FFFFFF"/>
              </a:buClr>
              <a:buSzPts val="3500"/>
              <a:buChar char="●"/>
            </a:pPr>
            <a:r>
              <a:rPr lang="en-US" sz="3500">
                <a:solidFill>
                  <a:srgbClr val="FFFFFF"/>
                </a:solidFill>
              </a:rPr>
              <a:t>Practice adjudicating as a team (consistency)</a:t>
            </a:r>
            <a:endParaRPr sz="3500">
              <a:solidFill>
                <a:srgbClr val="FFFFFF"/>
              </a:solidFill>
            </a:endParaRPr>
          </a:p>
          <a:p>
            <a:pPr marL="457200" lvl="0" indent="0" algn="l" rtl="0">
              <a:spcBef>
                <a:spcPts val="0"/>
              </a:spcBef>
              <a:spcAft>
                <a:spcPts val="0"/>
              </a:spcAft>
              <a:buNone/>
            </a:pPr>
            <a:endParaRPr sz="3000">
              <a:solidFill>
                <a:srgbClr val="FFFFFF"/>
              </a:solidFill>
            </a:endParaRPr>
          </a:p>
          <a:p>
            <a:pPr marL="0" lvl="0" indent="0" algn="l" rtl="0">
              <a:spcBef>
                <a:spcPts val="0"/>
              </a:spcBef>
              <a:spcAft>
                <a:spcPts val="0"/>
              </a:spcAft>
              <a:buNone/>
            </a:pPr>
            <a:endParaRPr sz="3000">
              <a:solidFill>
                <a:srgbClr val="FFFFFF"/>
              </a:solidFill>
            </a:endParaRPr>
          </a:p>
        </p:txBody>
      </p:sp>
      <p:pic>
        <p:nvPicPr>
          <p:cNvPr id="228" name="Google Shape;228;p37"/>
          <p:cNvPicPr preferRelativeResize="0"/>
          <p:nvPr/>
        </p:nvPicPr>
        <p:blipFill>
          <a:blip r:embed="rId3">
            <a:alphaModFix/>
          </a:blip>
          <a:stretch>
            <a:fillRect/>
          </a:stretch>
        </p:blipFill>
        <p:spPr>
          <a:xfrm>
            <a:off x="3740725" y="3742272"/>
            <a:ext cx="4706925" cy="2890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33"/>
        <p:cNvGrpSpPr/>
        <p:nvPr/>
      </p:nvGrpSpPr>
      <p:grpSpPr>
        <a:xfrm>
          <a:off x="0" y="0"/>
          <a:ext cx="0" cy="0"/>
          <a:chOff x="0" y="0"/>
          <a:chExt cx="0" cy="0"/>
        </a:xfrm>
      </p:grpSpPr>
      <p:sp>
        <p:nvSpPr>
          <p:cNvPr id="234" name="Google Shape;234;p38"/>
          <p:cNvSpPr txBox="1"/>
          <p:nvPr/>
        </p:nvSpPr>
        <p:spPr>
          <a:xfrm>
            <a:off x="1211125" y="469325"/>
            <a:ext cx="69489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5000">
                <a:solidFill>
                  <a:srgbClr val="FFFFFF"/>
                </a:solidFill>
              </a:rPr>
              <a:t>Order of the Audition </a:t>
            </a:r>
            <a:endParaRPr sz="5000">
              <a:solidFill>
                <a:srgbClr val="FFFFFF"/>
              </a:solidFill>
            </a:endParaRPr>
          </a:p>
        </p:txBody>
      </p:sp>
      <p:sp>
        <p:nvSpPr>
          <p:cNvPr id="235" name="Google Shape;235;p38"/>
          <p:cNvSpPr txBox="1"/>
          <p:nvPr/>
        </p:nvSpPr>
        <p:spPr>
          <a:xfrm>
            <a:off x="514775" y="1793875"/>
            <a:ext cx="7251600" cy="3951300"/>
          </a:xfrm>
          <a:prstGeom prst="rect">
            <a:avLst/>
          </a:prstGeom>
          <a:noFill/>
          <a:ln>
            <a:noFill/>
          </a:ln>
        </p:spPr>
        <p:txBody>
          <a:bodyPr spcFirstLastPara="1" wrap="square" lIns="91425" tIns="91425" rIns="91425" bIns="91425" anchor="t" anchorCtr="0">
            <a:noAutofit/>
          </a:bodyPr>
          <a:lstStyle/>
          <a:p>
            <a:pPr marL="457200" lvl="0" indent="-514350" algn="l" rtl="0">
              <a:spcBef>
                <a:spcPts val="0"/>
              </a:spcBef>
              <a:spcAft>
                <a:spcPts val="0"/>
              </a:spcAft>
              <a:buClr>
                <a:srgbClr val="FFFFFF"/>
              </a:buClr>
              <a:buSzPts val="4500"/>
              <a:buAutoNum type="arabicPeriod"/>
            </a:pPr>
            <a:r>
              <a:rPr lang="en-US" sz="4500">
                <a:solidFill>
                  <a:srgbClr val="FFFFFF"/>
                </a:solidFill>
              </a:rPr>
              <a:t>Scale(s)</a:t>
            </a:r>
            <a:endParaRPr sz="4500">
              <a:solidFill>
                <a:srgbClr val="FFFFFF"/>
              </a:solidFill>
            </a:endParaRPr>
          </a:p>
          <a:p>
            <a:pPr marL="457200" lvl="0" indent="-514350" algn="l" rtl="0">
              <a:spcBef>
                <a:spcPts val="0"/>
              </a:spcBef>
              <a:spcAft>
                <a:spcPts val="0"/>
              </a:spcAft>
              <a:buClr>
                <a:srgbClr val="FFFFFF"/>
              </a:buClr>
              <a:buSzPts val="4500"/>
              <a:buAutoNum type="arabicPeriod"/>
            </a:pPr>
            <a:r>
              <a:rPr lang="en-US" sz="4500">
                <a:solidFill>
                  <a:srgbClr val="FFFFFF"/>
                </a:solidFill>
              </a:rPr>
              <a:t>Solo</a:t>
            </a:r>
            <a:endParaRPr sz="4500">
              <a:solidFill>
                <a:srgbClr val="FFFFFF"/>
              </a:solidFill>
            </a:endParaRPr>
          </a:p>
          <a:p>
            <a:pPr marL="457200" lvl="0" indent="-514350" algn="l" rtl="0">
              <a:spcBef>
                <a:spcPts val="0"/>
              </a:spcBef>
              <a:spcAft>
                <a:spcPts val="0"/>
              </a:spcAft>
              <a:buClr>
                <a:srgbClr val="FFFFFF"/>
              </a:buClr>
              <a:buSzPts val="4500"/>
              <a:buAutoNum type="arabicPeriod"/>
            </a:pPr>
            <a:r>
              <a:rPr lang="en-US" sz="4500">
                <a:solidFill>
                  <a:srgbClr val="FFFFFF"/>
                </a:solidFill>
              </a:rPr>
              <a:t>Sight-Reading</a:t>
            </a:r>
            <a:endParaRPr sz="4500">
              <a:solidFill>
                <a:srgbClr val="FFFFFF"/>
              </a:solidFill>
            </a:endParaRPr>
          </a:p>
          <a:p>
            <a:pPr marL="457200" lvl="0" indent="0" algn="ctr" rtl="0">
              <a:spcBef>
                <a:spcPts val="0"/>
              </a:spcBef>
              <a:spcAft>
                <a:spcPts val="0"/>
              </a:spcAft>
              <a:buNone/>
            </a:pPr>
            <a:endParaRPr sz="4500">
              <a:solidFill>
                <a:srgbClr val="FFFFFF"/>
              </a:solidFill>
            </a:endParaRPr>
          </a:p>
          <a:p>
            <a:pPr marL="457200" lvl="0" indent="0" algn="ctr" rtl="0">
              <a:spcBef>
                <a:spcPts val="0"/>
              </a:spcBef>
              <a:spcAft>
                <a:spcPts val="0"/>
              </a:spcAft>
              <a:buNone/>
            </a:pPr>
            <a:r>
              <a:rPr lang="en-US" sz="3000">
                <a:solidFill>
                  <a:srgbClr val="FFFFFF"/>
                </a:solidFill>
              </a:rPr>
              <a:t>*Middle School audition requirements will vary</a:t>
            </a:r>
            <a:endParaRPr sz="30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9">
            <a:hlinkClick r:id="rId3"/>
          </p:cNvPr>
          <p:cNvPicPr preferRelativeResize="0"/>
          <p:nvPr/>
        </p:nvPicPr>
        <p:blipFill>
          <a:blip r:embed="rId4">
            <a:alphaModFix/>
          </a:blip>
          <a:stretch>
            <a:fillRect/>
          </a:stretch>
        </p:blipFill>
        <p:spPr>
          <a:xfrm>
            <a:off x="152400" y="152400"/>
            <a:ext cx="8831924" cy="6623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46"/>
        <p:cNvGrpSpPr/>
        <p:nvPr/>
      </p:nvGrpSpPr>
      <p:grpSpPr>
        <a:xfrm>
          <a:off x="0" y="0"/>
          <a:ext cx="0" cy="0"/>
          <a:chOff x="0" y="0"/>
          <a:chExt cx="0" cy="0"/>
        </a:xfrm>
      </p:grpSpPr>
      <p:sp>
        <p:nvSpPr>
          <p:cNvPr id="247" name="Google Shape;247;p40"/>
          <p:cNvSpPr txBox="1"/>
          <p:nvPr/>
        </p:nvSpPr>
        <p:spPr>
          <a:xfrm>
            <a:off x="1889350" y="348125"/>
            <a:ext cx="57984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5000">
                <a:solidFill>
                  <a:srgbClr val="FFFFFF"/>
                </a:solidFill>
              </a:rPr>
              <a:t>Judge Expectations </a:t>
            </a:r>
            <a:endParaRPr sz="5000">
              <a:solidFill>
                <a:srgbClr val="FFFFFF"/>
              </a:solidFill>
            </a:endParaRPr>
          </a:p>
        </p:txBody>
      </p:sp>
      <p:sp>
        <p:nvSpPr>
          <p:cNvPr id="248" name="Google Shape;248;p40"/>
          <p:cNvSpPr txBox="1"/>
          <p:nvPr/>
        </p:nvSpPr>
        <p:spPr>
          <a:xfrm>
            <a:off x="317975" y="1460825"/>
            <a:ext cx="8629200" cy="5207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FFFF"/>
              </a:buClr>
              <a:buSzPts val="1800"/>
              <a:buChar char="●"/>
            </a:pPr>
            <a:r>
              <a:rPr lang="en-US" sz="1800">
                <a:solidFill>
                  <a:srgbClr val="FFFFFF"/>
                </a:solidFill>
              </a:rPr>
              <a:t>Make students feel welcome and comfortable; no comments about instruments, dress, etc. </a:t>
            </a:r>
            <a:endParaRPr sz="1800">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sz="1800">
                <a:solidFill>
                  <a:srgbClr val="FFFFFF"/>
                </a:solidFill>
              </a:rPr>
              <a:t>Confirm the student’s name and record the student’s name on the scratch sheet.</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Stay on schedule! If students are available early (and are willing), please take them.***</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chemeClr val="dk1"/>
                </a:solidFill>
              </a:rPr>
              <a:t>Only use the CMEA provided materials. Keep all audition materials/auditions confidential. </a:t>
            </a:r>
            <a:endParaRPr sz="1800">
              <a:solidFill>
                <a:schemeClr val="dk1"/>
              </a:solidFill>
            </a:endParaRPr>
          </a:p>
          <a:p>
            <a:pPr marL="914400" lvl="1" indent="-342900" algn="l" rtl="0">
              <a:lnSpc>
                <a:spcPct val="115000"/>
              </a:lnSpc>
              <a:spcBef>
                <a:spcPts val="0"/>
              </a:spcBef>
              <a:spcAft>
                <a:spcPts val="0"/>
              </a:spcAft>
              <a:buClr>
                <a:srgbClr val="FFFFFF"/>
              </a:buClr>
              <a:buSzPts val="1800"/>
              <a:buChar char="○"/>
            </a:pPr>
            <a:r>
              <a:rPr lang="en-US" sz="1800">
                <a:solidFill>
                  <a:srgbClr val="FFFFFF"/>
                </a:solidFill>
              </a:rPr>
              <a:t>Please use the script provided. It is INAPPROPRIATE to give verbal feedback or a lesson/masterclass.</a:t>
            </a:r>
            <a:endParaRPr sz="1800">
              <a:solidFill>
                <a:srgbClr val="FFFFFF"/>
              </a:solidFill>
            </a:endParaRPr>
          </a:p>
          <a:p>
            <a:pPr marL="457200" lvl="0" indent="-342900" algn="l" rtl="0">
              <a:spcBef>
                <a:spcPts val="0"/>
              </a:spcBef>
              <a:spcAft>
                <a:spcPts val="0"/>
              </a:spcAft>
              <a:buClr>
                <a:srgbClr val="FFFFFF"/>
              </a:buClr>
              <a:buSzPts val="1800"/>
              <a:buChar char="●"/>
            </a:pPr>
            <a:r>
              <a:rPr lang="en-US" sz="1800">
                <a:solidFill>
                  <a:srgbClr val="FFFFFF"/>
                </a:solidFill>
              </a:rPr>
              <a:t>Score using CTFest.net AND fill in scratch sheets (one judge on each) </a:t>
            </a:r>
            <a:endParaRPr sz="1800">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rPr>
              <a:t>Scratch Sheets must be turned in at the end of the day. </a:t>
            </a:r>
            <a:endParaRPr sz="1800">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sz="1800">
                <a:solidFill>
                  <a:srgbClr val="FFFFFF"/>
                </a:solidFill>
              </a:rPr>
              <a:t>Always click “Save Current Score”</a:t>
            </a:r>
            <a:endParaRPr sz="1800">
              <a:solidFill>
                <a:schemeClr val="dk1"/>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Ask any questions immediately of head judges</a:t>
            </a:r>
            <a:endParaRPr sz="1800">
              <a:solidFill>
                <a:srgbClr val="FFFFFF"/>
              </a:solidFill>
            </a:endParaRPr>
          </a:p>
          <a:p>
            <a:pPr marL="457200" marR="0" lvl="0" indent="0" algn="l" rtl="0">
              <a:lnSpc>
                <a:spcPct val="115000"/>
              </a:lnSpc>
              <a:spcBef>
                <a:spcPts val="1600"/>
              </a:spcBef>
              <a:spcAft>
                <a:spcPts val="0"/>
              </a:spcAft>
              <a:buNone/>
            </a:pPr>
            <a:endParaRPr sz="1200">
              <a:solidFill>
                <a:srgbClr val="FFFFFF"/>
              </a:solidFill>
            </a:endParaRPr>
          </a:p>
          <a:p>
            <a:pPr marL="457200" marR="0" lvl="0" indent="0" algn="l" rtl="0">
              <a:lnSpc>
                <a:spcPct val="115000"/>
              </a:lnSpc>
              <a:spcBef>
                <a:spcPts val="1600"/>
              </a:spcBef>
              <a:spcAft>
                <a:spcPts val="1600"/>
              </a:spcAft>
              <a:buNone/>
            </a:pPr>
            <a:endParaRPr sz="12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53"/>
        <p:cNvGrpSpPr/>
        <p:nvPr/>
      </p:nvGrpSpPr>
      <p:grpSpPr>
        <a:xfrm>
          <a:off x="0" y="0"/>
          <a:ext cx="0" cy="0"/>
          <a:chOff x="0" y="0"/>
          <a:chExt cx="0" cy="0"/>
        </a:xfrm>
      </p:grpSpPr>
      <p:sp>
        <p:nvSpPr>
          <p:cNvPr id="254" name="Google Shape;254;p41"/>
          <p:cNvSpPr txBox="1"/>
          <p:nvPr/>
        </p:nvSpPr>
        <p:spPr>
          <a:xfrm>
            <a:off x="170825" y="348125"/>
            <a:ext cx="89235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5000">
                <a:solidFill>
                  <a:srgbClr val="FFFFFF"/>
                </a:solidFill>
              </a:rPr>
              <a:t>Judge Expectations:</a:t>
            </a:r>
            <a:endParaRPr sz="5000">
              <a:solidFill>
                <a:srgbClr val="FFFFFF"/>
              </a:solidFill>
            </a:endParaRPr>
          </a:p>
          <a:p>
            <a:pPr marL="0" lvl="0" indent="0" algn="l" rtl="0">
              <a:spcBef>
                <a:spcPts val="0"/>
              </a:spcBef>
              <a:spcAft>
                <a:spcPts val="0"/>
              </a:spcAft>
              <a:buNone/>
            </a:pPr>
            <a:r>
              <a:rPr lang="en-US" sz="5000">
                <a:solidFill>
                  <a:srgbClr val="FFFFFF"/>
                </a:solidFill>
              </a:rPr>
              <a:t>Solo Editions/Copyright  </a:t>
            </a:r>
            <a:endParaRPr sz="5000">
              <a:solidFill>
                <a:srgbClr val="FFFFFF"/>
              </a:solidFill>
            </a:endParaRPr>
          </a:p>
        </p:txBody>
      </p:sp>
      <p:sp>
        <p:nvSpPr>
          <p:cNvPr id="255" name="Google Shape;255;p41"/>
          <p:cNvSpPr txBox="1"/>
          <p:nvPr/>
        </p:nvSpPr>
        <p:spPr>
          <a:xfrm>
            <a:off x="317975" y="1745200"/>
            <a:ext cx="8629200" cy="4955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FFF00"/>
              </a:buClr>
              <a:buSzPts val="2000"/>
              <a:buChar char="●"/>
            </a:pPr>
            <a:r>
              <a:rPr lang="en-US" sz="2000" b="1" u="sng" dirty="0">
                <a:solidFill>
                  <a:srgbClr val="FFFF00"/>
                </a:solidFill>
              </a:rPr>
              <a:t>Every student will be heard</a:t>
            </a:r>
            <a:r>
              <a:rPr lang="en-US" sz="2000" dirty="0">
                <a:solidFill>
                  <a:srgbClr val="FFFF00"/>
                </a:solidFill>
              </a:rPr>
              <a:t>:</a:t>
            </a:r>
            <a:endParaRPr sz="2000" dirty="0">
              <a:solidFill>
                <a:srgbClr val="FFFF00"/>
              </a:solidFill>
            </a:endParaRPr>
          </a:p>
          <a:p>
            <a:pPr marL="914400" lvl="1" indent="-355600" algn="l" rtl="0">
              <a:lnSpc>
                <a:spcPct val="115000"/>
              </a:lnSpc>
              <a:spcBef>
                <a:spcPts val="0"/>
              </a:spcBef>
              <a:spcAft>
                <a:spcPts val="0"/>
              </a:spcAft>
              <a:buClr>
                <a:srgbClr val="FFFFFF"/>
              </a:buClr>
              <a:buSzPts val="2000"/>
              <a:buChar char="○"/>
            </a:pPr>
            <a:r>
              <a:rPr lang="en-US" sz="2000" dirty="0">
                <a:solidFill>
                  <a:srgbClr val="FFFFFF"/>
                </a:solidFill>
              </a:rPr>
              <a:t>The student may read off of a photocopy as long as he/she has an original in possession. If there is no original copy please write in the comments and alert a head judge/chair. </a:t>
            </a:r>
            <a:r>
              <a:rPr lang="en-US" sz="2000" b="1" dirty="0">
                <a:solidFill>
                  <a:srgbClr val="FFFFFF"/>
                </a:solidFill>
              </a:rPr>
              <a:t>Students without an original will still be scored</a:t>
            </a:r>
            <a:r>
              <a:rPr lang="en-US" sz="2000" dirty="0">
                <a:solidFill>
                  <a:srgbClr val="FFFFFF"/>
                </a:solidFill>
              </a:rPr>
              <a:t>. </a:t>
            </a:r>
            <a:endParaRPr sz="2000" dirty="0">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sz="2000" dirty="0">
                <a:solidFill>
                  <a:srgbClr val="FFFFFF"/>
                </a:solidFill>
              </a:rPr>
              <a:t>If a student has a different edition, he/she may still audition and be scored; however, the score must reflect the comparison to the proper edition (different articulation, different octaves, etc. result in lower scores). </a:t>
            </a:r>
            <a:endParaRPr sz="2000" dirty="0">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sz="2000" dirty="0">
                <a:solidFill>
                  <a:srgbClr val="FFFFFF"/>
                </a:solidFill>
              </a:rPr>
              <a:t>Students with the wrong solo may play and receive comments, but not receive a score for the solo. They may play and be scored on the scales and sight-reading. </a:t>
            </a:r>
            <a:endParaRPr sz="2000"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p:nvPr/>
        </p:nvSpPr>
        <p:spPr>
          <a:xfrm>
            <a:off x="170825" y="348125"/>
            <a:ext cx="89235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5000">
                <a:solidFill>
                  <a:srgbClr val="FFFFFF"/>
                </a:solidFill>
              </a:rPr>
              <a:t>Judge Expectations:</a:t>
            </a:r>
            <a:endParaRPr sz="5000">
              <a:solidFill>
                <a:srgbClr val="FFFFFF"/>
              </a:solidFill>
            </a:endParaRPr>
          </a:p>
          <a:p>
            <a:pPr marL="0" lvl="0" indent="0" algn="l" rtl="0">
              <a:spcBef>
                <a:spcPts val="0"/>
              </a:spcBef>
              <a:spcAft>
                <a:spcPts val="0"/>
              </a:spcAft>
              <a:buNone/>
            </a:pPr>
            <a:r>
              <a:rPr lang="en-US" sz="5000">
                <a:solidFill>
                  <a:srgbClr val="FFFFFF"/>
                </a:solidFill>
              </a:rPr>
              <a:t>Comments </a:t>
            </a:r>
            <a:endParaRPr sz="5000">
              <a:solidFill>
                <a:srgbClr val="FFFFFF"/>
              </a:solidFill>
            </a:endParaRPr>
          </a:p>
        </p:txBody>
      </p:sp>
      <p:sp>
        <p:nvSpPr>
          <p:cNvPr id="262" name="Google Shape;262;p42"/>
          <p:cNvSpPr txBox="1"/>
          <p:nvPr/>
        </p:nvSpPr>
        <p:spPr>
          <a:xfrm>
            <a:off x="317975" y="1460825"/>
            <a:ext cx="8629200" cy="5207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800">
              <a:solidFill>
                <a:srgbClr val="FFFFFF"/>
              </a:solidFill>
            </a:endParaRPr>
          </a:p>
          <a:p>
            <a:pPr marL="457200" lvl="0" indent="-381000" algn="l" rtl="0">
              <a:lnSpc>
                <a:spcPct val="115000"/>
              </a:lnSpc>
              <a:spcBef>
                <a:spcPts val="1600"/>
              </a:spcBef>
              <a:spcAft>
                <a:spcPts val="0"/>
              </a:spcAft>
              <a:buClr>
                <a:srgbClr val="FFFFFF"/>
              </a:buClr>
              <a:buSzPts val="2400"/>
              <a:buChar char="●"/>
            </a:pPr>
            <a:r>
              <a:rPr lang="en-US" sz="2400" b="1" u="sng">
                <a:solidFill>
                  <a:srgbClr val="FFFF00"/>
                </a:solidFill>
              </a:rPr>
              <a:t>Be consistent and use the descriptors when adjudicating</a:t>
            </a:r>
            <a:r>
              <a:rPr lang="en-US" sz="2400">
                <a:solidFill>
                  <a:srgbClr val="FFFFFF"/>
                </a:solidFill>
              </a:rPr>
              <a:t>. </a:t>
            </a:r>
            <a:endParaRPr sz="2400">
              <a:solidFill>
                <a:srgbClr val="FFFFFF"/>
              </a:solidFill>
            </a:endParaRPr>
          </a:p>
          <a:p>
            <a:pPr marL="914400" lvl="1" indent="-381000" algn="l" rtl="0">
              <a:lnSpc>
                <a:spcPct val="115000"/>
              </a:lnSpc>
              <a:spcBef>
                <a:spcPts val="0"/>
              </a:spcBef>
              <a:spcAft>
                <a:spcPts val="0"/>
              </a:spcAft>
              <a:buClr>
                <a:srgbClr val="FFFFFF"/>
              </a:buClr>
              <a:buSzPts val="2400"/>
              <a:buChar char="○"/>
            </a:pPr>
            <a:r>
              <a:rPr lang="en-US" sz="2400">
                <a:solidFill>
                  <a:srgbClr val="FFFFFF"/>
                </a:solidFill>
              </a:rPr>
              <a:t>Be specific in comments such as “nice” tone, but be sure score reflects the comment. (Do not praise items you marked points off for)</a:t>
            </a:r>
            <a:endParaRPr sz="2400">
              <a:solidFill>
                <a:srgbClr val="FFFFFF"/>
              </a:solidFill>
            </a:endParaRPr>
          </a:p>
          <a:p>
            <a:pPr marL="914400" lvl="1" indent="-381000" algn="l" rtl="0">
              <a:lnSpc>
                <a:spcPct val="115000"/>
              </a:lnSpc>
              <a:spcBef>
                <a:spcPts val="0"/>
              </a:spcBef>
              <a:spcAft>
                <a:spcPts val="0"/>
              </a:spcAft>
              <a:buClr>
                <a:srgbClr val="FFFFFF"/>
              </a:buClr>
              <a:buSzPts val="2400"/>
              <a:buChar char="○"/>
            </a:pPr>
            <a:r>
              <a:rPr lang="en-US" sz="2400">
                <a:solidFill>
                  <a:srgbClr val="FFFFFF"/>
                </a:solidFill>
              </a:rPr>
              <a:t>P-C-P: Prescriptive, Constructive, Prescriptive</a:t>
            </a:r>
            <a:endParaRPr sz="2400">
              <a:solidFill>
                <a:srgbClr val="FFFFFF"/>
              </a:solidFill>
            </a:endParaRPr>
          </a:p>
          <a:p>
            <a:pPr marL="914400" lvl="1" indent="-381000" algn="l" rtl="0">
              <a:lnSpc>
                <a:spcPct val="115000"/>
              </a:lnSpc>
              <a:spcBef>
                <a:spcPts val="0"/>
              </a:spcBef>
              <a:spcAft>
                <a:spcPts val="0"/>
              </a:spcAft>
              <a:buClr>
                <a:srgbClr val="FFFFFF"/>
              </a:buClr>
              <a:buSzPts val="2400"/>
              <a:buChar char="○"/>
            </a:pPr>
            <a:r>
              <a:rPr lang="en-US" sz="2400">
                <a:solidFill>
                  <a:srgbClr val="FFFFFF"/>
                </a:solidFill>
              </a:rPr>
              <a:t>Avoid Generic Comments, Include feedback on what went well and  how to improve if appropriate.</a:t>
            </a:r>
            <a:endParaRPr sz="24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4756200" y="597175"/>
            <a:ext cx="3999900" cy="108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solidFill>
                  <a:srgbClr val="FFFFFF"/>
                </a:solidFill>
                <a:highlight>
                  <a:srgbClr val="FF0000"/>
                </a:highlight>
              </a:rPr>
              <a:t>Poor example of Comments</a:t>
            </a:r>
            <a:endParaRPr b="1">
              <a:solidFill>
                <a:srgbClr val="FFFFFF"/>
              </a:solidFill>
              <a:highlight>
                <a:srgbClr val="FF0000"/>
              </a:highlight>
            </a:endParaRPr>
          </a:p>
        </p:txBody>
      </p:sp>
      <p:sp>
        <p:nvSpPr>
          <p:cNvPr id="269" name="Google Shape;269;p43"/>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800"/>
              <a:t>Excellent preparation for the audition! Your level of musicianship was demonstrated through your attention to the details of the solo. Continue to build flexibility between your registers through continued work on long tones and harmonics. Make sure to check the key signature prior to starting the sight-reading, however great rhythmic accuracy in the sight-reading! </a:t>
            </a:r>
            <a:endParaRPr sz="1800"/>
          </a:p>
        </p:txBody>
      </p:sp>
      <p:sp>
        <p:nvSpPr>
          <p:cNvPr id="270" name="Google Shape;270;p43"/>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000"/>
              <a:t>Good job today. Make sure to practice note accuracy. Make sure to dress appropriately for an audition. Good job with scale.</a:t>
            </a:r>
            <a:endParaRPr sz="2000"/>
          </a:p>
        </p:txBody>
      </p:sp>
      <p:sp>
        <p:nvSpPr>
          <p:cNvPr id="271" name="Google Shape;271;p43"/>
          <p:cNvSpPr txBox="1">
            <a:spLocks noGrp="1"/>
          </p:cNvSpPr>
          <p:nvPr>
            <p:ph type="title"/>
          </p:nvPr>
        </p:nvSpPr>
        <p:spPr>
          <a:xfrm>
            <a:off x="540300" y="597175"/>
            <a:ext cx="3999900" cy="108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solidFill>
                  <a:srgbClr val="FFFFFF"/>
                </a:solidFill>
                <a:highlight>
                  <a:srgbClr val="00FF00"/>
                </a:highlight>
              </a:rPr>
              <a:t>Good example of Comments</a:t>
            </a:r>
            <a:endParaRPr b="1">
              <a:solidFill>
                <a:srgbClr val="FFFFFF"/>
              </a:solidFill>
              <a:highlight>
                <a:srgbClr val="00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4"/>
          <p:cNvPicPr preferRelativeResize="0"/>
          <p:nvPr/>
        </p:nvPicPr>
        <p:blipFill>
          <a:blip r:embed="rId3">
            <a:alphaModFix/>
          </a:blip>
          <a:stretch>
            <a:fillRect/>
          </a:stretch>
        </p:blipFill>
        <p:spPr>
          <a:xfrm>
            <a:off x="265925" y="152400"/>
            <a:ext cx="8658650" cy="6553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Philosophy</a:t>
            </a:r>
            <a:endParaRPr>
              <a:solidFill>
                <a:srgbClr val="FFFFFF"/>
              </a:solidFill>
            </a:endParaRPr>
          </a:p>
        </p:txBody>
      </p:sp>
      <p:sp>
        <p:nvSpPr>
          <p:cNvPr id="100" name="Google Shape;100;p18"/>
          <p:cNvSpPr txBox="1">
            <a:spLocks noGrp="1"/>
          </p:cNvSpPr>
          <p:nvPr>
            <p:ph type="body" idx="1"/>
          </p:nvPr>
        </p:nvSpPr>
        <p:spPr>
          <a:xfrm>
            <a:off x="685800" y="1572450"/>
            <a:ext cx="7772400" cy="4869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720"/>
              </a:spcBef>
              <a:spcAft>
                <a:spcPts val="0"/>
              </a:spcAft>
              <a:buClr>
                <a:schemeClr val="dk1"/>
              </a:buClr>
              <a:buSzPts val="3600"/>
              <a:buFont typeface="Arial"/>
              <a:buChar char="•"/>
            </a:pPr>
            <a:r>
              <a:rPr lang="en-US" sz="3600"/>
              <a:t>Assess/evaluate auditions </a:t>
            </a:r>
            <a:endParaRPr sz="3600"/>
          </a:p>
          <a:p>
            <a:pPr marL="342900" lvl="0" indent="-342900" algn="l" rtl="0">
              <a:lnSpc>
                <a:spcPct val="100000"/>
              </a:lnSpc>
              <a:spcBef>
                <a:spcPts val="720"/>
              </a:spcBef>
              <a:spcAft>
                <a:spcPts val="0"/>
              </a:spcAft>
              <a:buClr>
                <a:schemeClr val="dk1"/>
              </a:buClr>
              <a:buSzPts val="3600"/>
              <a:buFont typeface="Arial"/>
              <a:buChar char="•"/>
            </a:pPr>
            <a:r>
              <a:rPr lang="en-US" sz="3600"/>
              <a:t>Provide students with positive, enriching experience</a:t>
            </a:r>
            <a:endParaRPr sz="3600"/>
          </a:p>
          <a:p>
            <a:pPr marL="342900" lvl="0" indent="-342900" algn="l" rtl="0">
              <a:lnSpc>
                <a:spcPct val="100000"/>
              </a:lnSpc>
              <a:spcBef>
                <a:spcPts val="720"/>
              </a:spcBef>
              <a:spcAft>
                <a:spcPts val="0"/>
              </a:spcAft>
              <a:buClr>
                <a:schemeClr val="dk1"/>
              </a:buClr>
              <a:buSzPts val="3600"/>
              <a:buFont typeface="Arial"/>
              <a:buChar char="•"/>
            </a:pPr>
            <a:r>
              <a:rPr lang="en-US" sz="3600"/>
              <a:t>Provide objective, consistent, and accurate feedback</a:t>
            </a:r>
            <a:endParaRPr sz="3600"/>
          </a:p>
          <a:p>
            <a:pPr marL="342900" lvl="0" indent="0" algn="l" rtl="0">
              <a:lnSpc>
                <a:spcPct val="100000"/>
              </a:lnSpc>
              <a:spcBef>
                <a:spcPts val="720"/>
              </a:spcBef>
              <a:spcAft>
                <a:spcPts val="0"/>
              </a:spcAft>
              <a:buNone/>
            </a:pP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5"/>
          <p:cNvPicPr preferRelativeResize="0"/>
          <p:nvPr/>
        </p:nvPicPr>
        <p:blipFill>
          <a:blip r:embed="rId3">
            <a:alphaModFix/>
          </a:blip>
          <a:stretch>
            <a:fillRect/>
          </a:stretch>
        </p:blipFill>
        <p:spPr>
          <a:xfrm>
            <a:off x="152400" y="152400"/>
            <a:ext cx="8788011" cy="65532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blip>
          <a:stretch>
            <a:fillRect/>
          </a:stretch>
        </p:blipFill>
        <p:spPr>
          <a:xfrm>
            <a:off x="152400" y="152400"/>
            <a:ext cx="8715422" cy="65531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7"/>
          <p:cNvPicPr preferRelativeResize="0"/>
          <p:nvPr/>
        </p:nvPicPr>
        <p:blipFill>
          <a:blip r:embed="rId3">
            <a:alphaModFix/>
          </a:blip>
          <a:stretch>
            <a:fillRect/>
          </a:stretch>
        </p:blipFill>
        <p:spPr>
          <a:xfrm>
            <a:off x="152400" y="152400"/>
            <a:ext cx="8743174" cy="65532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8"/>
          <p:cNvSpPr txBox="1"/>
          <p:nvPr/>
        </p:nvSpPr>
        <p:spPr>
          <a:xfrm>
            <a:off x="2982475" y="189125"/>
            <a:ext cx="44661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rgbClr val="FFFFFF"/>
                </a:solidFill>
              </a:rPr>
              <a:t>Room Setup</a:t>
            </a:r>
            <a:endParaRPr sz="4000">
              <a:solidFill>
                <a:srgbClr val="FFFFFF"/>
              </a:solidFill>
            </a:endParaRPr>
          </a:p>
          <a:p>
            <a:pPr marL="0" lvl="0" indent="0" algn="l" rtl="0">
              <a:spcBef>
                <a:spcPts val="0"/>
              </a:spcBef>
              <a:spcAft>
                <a:spcPts val="0"/>
              </a:spcAft>
              <a:buNone/>
            </a:pPr>
            <a:endParaRPr sz="3000">
              <a:solidFill>
                <a:srgbClr val="FFFFFF"/>
              </a:solidFill>
            </a:endParaRPr>
          </a:p>
        </p:txBody>
      </p:sp>
      <p:pic>
        <p:nvPicPr>
          <p:cNvPr id="302" name="Google Shape;302;p48" descr="classroom.jpg"/>
          <p:cNvPicPr preferRelativeResize="0"/>
          <p:nvPr/>
        </p:nvPicPr>
        <p:blipFill>
          <a:blip r:embed="rId3">
            <a:alphaModFix/>
          </a:blip>
          <a:stretch>
            <a:fillRect/>
          </a:stretch>
        </p:blipFill>
        <p:spPr>
          <a:xfrm>
            <a:off x="333625" y="1045325"/>
            <a:ext cx="8476751" cy="5326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Pre-Audition Checklist</a:t>
            </a:r>
            <a:endParaRPr>
              <a:solidFill>
                <a:srgbClr val="FFFFFF"/>
              </a:solidFill>
            </a:endParaRPr>
          </a:p>
        </p:txBody>
      </p:sp>
      <p:sp>
        <p:nvSpPr>
          <p:cNvPr id="309" name="Google Shape;309;p49"/>
          <p:cNvSpPr txBox="1">
            <a:spLocks noGrp="1"/>
          </p:cNvSpPr>
          <p:nvPr>
            <p:ph type="body" idx="1"/>
          </p:nvPr>
        </p:nvSpPr>
        <p:spPr>
          <a:xfrm>
            <a:off x="260750" y="1486325"/>
            <a:ext cx="8657400" cy="5019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1.  Original of piece</a:t>
            </a:r>
            <a:endParaRPr/>
          </a:p>
          <a:p>
            <a:pPr marL="609600" marR="0" lvl="0" indent="-609600" algn="l" rtl="0">
              <a:lnSpc>
                <a:spcPct val="90000"/>
              </a:lnSpc>
              <a:spcBef>
                <a:spcPts val="64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2.  Secure sight-reading excerpt</a:t>
            </a:r>
            <a:endParaRPr/>
          </a:p>
          <a:p>
            <a:pPr marL="609600" marR="0" lvl="0" indent="-609600" algn="l" rtl="0">
              <a:lnSpc>
                <a:spcPct val="90000"/>
              </a:lnSpc>
              <a:spcBef>
                <a:spcPts val="640"/>
              </a:spcBef>
              <a:spcAft>
                <a:spcPts val="0"/>
              </a:spcAft>
              <a:buClr>
                <a:schemeClr val="dk1"/>
              </a:buClr>
              <a:buSzPts val="3200"/>
              <a:buFont typeface="Arial"/>
              <a:buNone/>
            </a:pPr>
            <a:r>
              <a:rPr lang="en-US"/>
              <a:t>3. </a:t>
            </a:r>
            <a:r>
              <a:rPr lang="en-US" sz="3200" b="0" i="0" u="none">
                <a:solidFill>
                  <a:schemeClr val="dk1"/>
                </a:solidFill>
                <a:latin typeface="Arial"/>
                <a:ea typeface="Arial"/>
                <a:cs typeface="Arial"/>
                <a:sym typeface="Arial"/>
              </a:rPr>
              <a:t>Make sure room has music stand, chair, metronome, (music source</a:t>
            </a:r>
            <a:r>
              <a:rPr lang="en-US"/>
              <a:t>, speakers</a:t>
            </a:r>
            <a:r>
              <a:rPr lang="en-US" sz="3200" b="0" i="0" u="none">
                <a:solidFill>
                  <a:schemeClr val="dk1"/>
                </a:solidFill>
                <a:latin typeface="Arial"/>
                <a:ea typeface="Arial"/>
                <a:cs typeface="Arial"/>
                <a:sym typeface="Arial"/>
              </a:rPr>
              <a:t> &amp; pitch pipe in vocal rooms)</a:t>
            </a:r>
            <a:endParaRPr/>
          </a:p>
          <a:p>
            <a:pPr marL="0" marR="0" lvl="0" indent="0" algn="l" rtl="0">
              <a:lnSpc>
                <a:spcPct val="90000"/>
              </a:lnSpc>
              <a:spcBef>
                <a:spcPts val="640"/>
              </a:spcBef>
              <a:spcAft>
                <a:spcPts val="0"/>
              </a:spcAft>
              <a:buNone/>
            </a:pPr>
            <a:r>
              <a:rPr lang="en-US"/>
              <a:t>4. </a:t>
            </a:r>
            <a:r>
              <a:rPr lang="en-US" sz="3200" b="0" i="0" u="none">
                <a:solidFill>
                  <a:schemeClr val="dk1"/>
                </a:solidFill>
                <a:latin typeface="Arial"/>
                <a:ea typeface="Arial"/>
                <a:cs typeface="Arial"/>
                <a:sym typeface="Arial"/>
              </a:rPr>
              <a:t>Set up area to be free of distractions</a:t>
            </a:r>
            <a:endParaRPr/>
          </a:p>
          <a:p>
            <a:pPr marL="609600" marR="0" lvl="0" indent="-609600" algn="l" rtl="0">
              <a:lnSpc>
                <a:spcPct val="90000"/>
              </a:lnSpc>
              <a:spcBef>
                <a:spcPts val="64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5.  Make sure computer program works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General Notes</a:t>
            </a:r>
            <a:endParaRPr>
              <a:solidFill>
                <a:srgbClr val="FFFFFF"/>
              </a:solidFill>
            </a:endParaRPr>
          </a:p>
        </p:txBody>
      </p:sp>
      <p:sp>
        <p:nvSpPr>
          <p:cNvPr id="316" name="Google Shape;316;p50"/>
          <p:cNvSpPr txBox="1">
            <a:spLocks noGrp="1"/>
          </p:cNvSpPr>
          <p:nvPr>
            <p:ph type="body" idx="1"/>
          </p:nvPr>
        </p:nvSpPr>
        <p:spPr>
          <a:xfrm>
            <a:off x="320725" y="1400500"/>
            <a:ext cx="8532000" cy="50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000"/>
              <a:buFont typeface="Arial"/>
              <a:buChar char="•"/>
            </a:pPr>
            <a:r>
              <a:rPr lang="en-US" sz="3000"/>
              <a:t>High School </a:t>
            </a:r>
            <a:r>
              <a:rPr lang="en-US" sz="3000" b="0" i="0" u="none">
                <a:solidFill>
                  <a:schemeClr val="dk1"/>
                </a:solidFill>
                <a:latin typeface="Arial"/>
                <a:ea typeface="Arial"/>
                <a:cs typeface="Arial"/>
                <a:sym typeface="Arial"/>
              </a:rPr>
              <a:t>Auditions </a:t>
            </a:r>
            <a:r>
              <a:rPr lang="en-US" sz="3000"/>
              <a:t>are</a:t>
            </a:r>
            <a:r>
              <a:rPr lang="en-US" sz="3000" b="0" i="0" u="none">
                <a:solidFill>
                  <a:schemeClr val="dk1"/>
                </a:solidFill>
                <a:latin typeface="Arial"/>
                <a:ea typeface="Arial"/>
                <a:cs typeface="Arial"/>
                <a:sym typeface="Arial"/>
              </a:rPr>
              <a:t> 1</a:t>
            </a:r>
            <a:r>
              <a:rPr lang="en-US" sz="3000"/>
              <a:t>2</a:t>
            </a:r>
            <a:r>
              <a:rPr lang="en-US" sz="3000" b="0" i="0" u="none">
                <a:solidFill>
                  <a:schemeClr val="dk1"/>
                </a:solidFill>
                <a:latin typeface="Arial"/>
                <a:ea typeface="Arial"/>
                <a:cs typeface="Arial"/>
                <a:sym typeface="Arial"/>
              </a:rPr>
              <a:t> minutes from entrance to exit.  Try to allocate your time accordingly. </a:t>
            </a:r>
            <a:endParaRPr sz="3000" b="0" i="0" u="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3000"/>
              <a:buFont typeface="Arial"/>
              <a:buChar char="•"/>
            </a:pPr>
            <a:r>
              <a:rPr lang="en-US" sz="3000"/>
              <a:t>Middle School Auditions range from 11-14 minutes each.</a:t>
            </a:r>
            <a:endParaRPr sz="3000"/>
          </a:p>
          <a:p>
            <a:pPr marL="342900" marR="0" lvl="0" indent="-342900" algn="l" rtl="0">
              <a:lnSpc>
                <a:spcPct val="100000"/>
              </a:lnSpc>
              <a:spcBef>
                <a:spcPts val="600"/>
              </a:spcBef>
              <a:spcAft>
                <a:spcPts val="0"/>
              </a:spcAft>
              <a:buClr>
                <a:schemeClr val="dk1"/>
              </a:buClr>
              <a:buSzPts val="3000"/>
              <a:buFont typeface="Arial"/>
              <a:buChar char="•"/>
            </a:pPr>
            <a:r>
              <a:rPr lang="en-US" sz="3000" b="0" i="0" u="none">
                <a:solidFill>
                  <a:schemeClr val="dk1"/>
                </a:solidFill>
                <a:latin typeface="Arial"/>
                <a:ea typeface="Arial"/>
                <a:cs typeface="Arial"/>
                <a:sym typeface="Arial"/>
              </a:rPr>
              <a:t>Never leave materials unguarded--carry folder with sight-reading excerpt with you when both adjudicators leave the room</a:t>
            </a:r>
            <a:endParaRPr/>
          </a:p>
          <a:p>
            <a:pPr marL="342900" marR="0" lvl="0" indent="-342900" algn="l" rtl="0">
              <a:lnSpc>
                <a:spcPct val="100000"/>
              </a:lnSpc>
              <a:spcBef>
                <a:spcPts val="600"/>
              </a:spcBef>
              <a:spcAft>
                <a:spcPts val="0"/>
              </a:spcAft>
              <a:buClr>
                <a:schemeClr val="dk1"/>
              </a:buClr>
              <a:buSzPts val="3000"/>
              <a:buFont typeface="Arial"/>
              <a:buChar char="•"/>
            </a:pPr>
            <a:r>
              <a:rPr lang="en-US" sz="3000" b="0" i="0" u="none">
                <a:solidFill>
                  <a:schemeClr val="dk1"/>
                </a:solidFill>
                <a:latin typeface="Arial"/>
                <a:ea typeface="Arial"/>
                <a:cs typeface="Arial"/>
                <a:sym typeface="Arial"/>
              </a:rPr>
              <a:t>Runners and/or </a:t>
            </a:r>
            <a:r>
              <a:rPr lang="en-US" sz="3000"/>
              <a:t>Head Judges</a:t>
            </a:r>
            <a:r>
              <a:rPr lang="en-US" sz="3000" b="0" i="0" u="none">
                <a:solidFill>
                  <a:schemeClr val="dk1"/>
                </a:solidFill>
                <a:latin typeface="Arial"/>
                <a:ea typeface="Arial"/>
                <a:cs typeface="Arial"/>
                <a:sym typeface="Arial"/>
              </a:rPr>
              <a:t> will periodically check in—or find them if there is a problem</a:t>
            </a:r>
            <a:endParaRPr/>
          </a:p>
          <a:p>
            <a:pPr marL="342900" marR="0" lvl="0" indent="-152400" algn="l" rtl="0">
              <a:spcBef>
                <a:spcPts val="600"/>
              </a:spcBef>
              <a:spcAft>
                <a:spcPts val="0"/>
              </a:spcAft>
              <a:buClr>
                <a:schemeClr val="dk1"/>
              </a:buClr>
              <a:buSzPts val="3000"/>
              <a:buFont typeface="Arial"/>
              <a:buNone/>
            </a:pPr>
            <a:endParaRPr sz="3000" b="0" i="0" u="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21"/>
        <p:cNvGrpSpPr/>
        <p:nvPr/>
      </p:nvGrpSpPr>
      <p:grpSpPr>
        <a:xfrm>
          <a:off x="0" y="0"/>
          <a:ext cx="0" cy="0"/>
          <a:chOff x="0" y="0"/>
          <a:chExt cx="0" cy="0"/>
        </a:xfrm>
      </p:grpSpPr>
      <p:sp>
        <p:nvSpPr>
          <p:cNvPr id="322" name="Google Shape;322;p51"/>
          <p:cNvSpPr txBox="1"/>
          <p:nvPr/>
        </p:nvSpPr>
        <p:spPr>
          <a:xfrm>
            <a:off x="0" y="0"/>
            <a:ext cx="8432400" cy="200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000">
                <a:solidFill>
                  <a:srgbClr val="FFFFFF"/>
                </a:solidFill>
              </a:rPr>
              <a:t>Scoring Students</a:t>
            </a:r>
            <a:endParaRPr sz="5000">
              <a:solidFill>
                <a:srgbClr val="FFFFFF"/>
              </a:solidFill>
            </a:endParaRPr>
          </a:p>
        </p:txBody>
      </p:sp>
      <p:sp>
        <p:nvSpPr>
          <p:cNvPr id="323" name="Google Shape;323;p51"/>
          <p:cNvSpPr txBox="1"/>
          <p:nvPr/>
        </p:nvSpPr>
        <p:spPr>
          <a:xfrm>
            <a:off x="348250" y="1657625"/>
            <a:ext cx="8160000" cy="46629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US" sz="3000">
                <a:solidFill>
                  <a:srgbClr val="FFFFFF"/>
                </a:solidFill>
              </a:rPr>
              <a:t>Remember to double check names. </a:t>
            </a:r>
            <a:endParaRPr sz="3000">
              <a:solidFill>
                <a:srgbClr val="FFFFFF"/>
              </a:solidFill>
            </a:endParaRPr>
          </a:p>
          <a:p>
            <a:pPr marL="457200" lvl="0" indent="-419100" algn="l" rtl="0">
              <a:spcBef>
                <a:spcPts val="0"/>
              </a:spcBef>
              <a:spcAft>
                <a:spcPts val="0"/>
              </a:spcAft>
              <a:buClr>
                <a:srgbClr val="FFFFFF"/>
              </a:buClr>
              <a:buSzPts val="3000"/>
              <a:buChar char="●"/>
            </a:pPr>
            <a:r>
              <a:rPr lang="en-US" sz="3000">
                <a:solidFill>
                  <a:srgbClr val="FFFFFF"/>
                </a:solidFill>
              </a:rPr>
              <a:t>Use the indicators when adjudicating-do not look at numbers. </a:t>
            </a:r>
            <a:endParaRPr sz="3000">
              <a:solidFill>
                <a:srgbClr val="FFFFFF"/>
              </a:solidFill>
            </a:endParaRPr>
          </a:p>
          <a:p>
            <a:pPr marL="914400" lvl="1" indent="-419100" algn="l" rtl="0">
              <a:spcBef>
                <a:spcPts val="0"/>
              </a:spcBef>
              <a:spcAft>
                <a:spcPts val="0"/>
              </a:spcAft>
              <a:buClr>
                <a:srgbClr val="FFFFFF"/>
              </a:buClr>
              <a:buSzPts val="3000"/>
              <a:buChar char="○"/>
            </a:pPr>
            <a:r>
              <a:rPr lang="en-US" sz="3000">
                <a:solidFill>
                  <a:srgbClr val="FFFFFF"/>
                </a:solidFill>
              </a:rPr>
              <a:t>Students should not receive 0’s unless something is not attempted. </a:t>
            </a:r>
            <a:endParaRPr sz="30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Vocal Solo Audition</a:t>
            </a:r>
            <a:endParaRPr>
              <a:solidFill>
                <a:srgbClr val="FFFFFF"/>
              </a:solidFill>
            </a:endParaRPr>
          </a:p>
        </p:txBody>
      </p:sp>
      <p:sp>
        <p:nvSpPr>
          <p:cNvPr id="329" name="Google Shape;329;p5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3200" b="0" i="0" u="sng" strike="noStrike" cap="none">
              <a:solidFill>
                <a:schemeClr val="dk1"/>
              </a:solidFill>
              <a:latin typeface="Arial"/>
              <a:ea typeface="Arial"/>
              <a:cs typeface="Arial"/>
              <a:sym typeface="Arial"/>
            </a:endParaRPr>
          </a:p>
          <a:p>
            <a:pPr marL="0" marR="0" lvl="0" indent="0" algn="ctr" rtl="0">
              <a:lnSpc>
                <a:spcPct val="100000"/>
              </a:lnSpc>
              <a:spcBef>
                <a:spcPts val="640"/>
              </a:spcBef>
              <a:spcAft>
                <a:spcPts val="0"/>
              </a:spcAft>
              <a:buClr>
                <a:schemeClr val="dk1"/>
              </a:buClr>
              <a:buSzPts val="3200"/>
              <a:buFont typeface="Arial"/>
              <a:buNone/>
            </a:pPr>
            <a:r>
              <a:rPr lang="en-US" sz="3200" b="0" i="0" u="sng" strike="noStrike" cap="none">
                <a:solidFill>
                  <a:schemeClr val="hlink"/>
                </a:solidFill>
                <a:latin typeface="Arial"/>
                <a:ea typeface="Arial"/>
                <a:cs typeface="Arial"/>
                <a:sym typeface="Arial"/>
                <a:hlinkClick r:id="rId3"/>
              </a:rPr>
              <a:t>https://youtu.be/oHqtCA9khgc</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Vocal Sight-Reading Audition</a:t>
            </a:r>
            <a:endParaRPr>
              <a:solidFill>
                <a:srgbClr val="FFFFFF"/>
              </a:solidFill>
            </a:endParaRPr>
          </a:p>
        </p:txBody>
      </p:sp>
      <p:sp>
        <p:nvSpPr>
          <p:cNvPr id="335" name="Google Shape;335;p5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640"/>
              </a:spcBef>
              <a:spcAft>
                <a:spcPts val="0"/>
              </a:spcAft>
              <a:buClr>
                <a:schemeClr val="dk1"/>
              </a:buClr>
              <a:buSzPts val="3200"/>
              <a:buFont typeface="Arial"/>
              <a:buNone/>
            </a:pPr>
            <a:r>
              <a:rPr lang="en-US" sz="3200" b="0" i="0" u="sng" strike="noStrike" cap="none">
                <a:solidFill>
                  <a:schemeClr val="hlink"/>
                </a:solidFill>
                <a:latin typeface="Arial"/>
                <a:ea typeface="Arial"/>
                <a:cs typeface="Arial"/>
                <a:sym typeface="Arial"/>
                <a:hlinkClick r:id="rId3"/>
              </a:rPr>
              <a:t>https://youtu.be/Dlmf2Kt0ETY</a:t>
            </a:r>
            <a:endParaRPr/>
          </a:p>
          <a:p>
            <a:pPr marL="342900" marR="0" lvl="0" indent="-139700" algn="l" rtl="0">
              <a:spcBef>
                <a:spcPts val="640"/>
              </a:spcBef>
              <a:spcAft>
                <a:spcPts val="0"/>
              </a:spcAft>
              <a:buClr>
                <a:schemeClr val="dk1"/>
              </a:buClr>
              <a:buSzPts val="3200"/>
              <a:buFont typeface="Arial"/>
              <a:buNone/>
            </a:pPr>
            <a:endParaRPr sz="3200" b="0" i="0" u="sng">
              <a:solidFill>
                <a:schemeClr val="hlink"/>
              </a:solidFill>
              <a:latin typeface="Arial"/>
              <a:ea typeface="Arial"/>
              <a:cs typeface="Arial"/>
              <a:sym typeface="Arial"/>
              <a:hlinkClick r:id="rId3"/>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Violin Audition</a:t>
            </a:r>
            <a:endParaRPr>
              <a:solidFill>
                <a:srgbClr val="FFFFFF"/>
              </a:solidFill>
            </a:endParaRPr>
          </a:p>
        </p:txBody>
      </p:sp>
      <p:sp>
        <p:nvSpPr>
          <p:cNvPr id="341" name="Google Shape;341;p5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0" marR="0" lvl="0" indent="0" algn="ctr" rtl="0">
              <a:lnSpc>
                <a:spcPct val="100000"/>
              </a:lnSpc>
              <a:spcBef>
                <a:spcPts val="640"/>
              </a:spcBef>
              <a:spcAft>
                <a:spcPts val="0"/>
              </a:spcAft>
              <a:buClr>
                <a:schemeClr val="dk1"/>
              </a:buClr>
              <a:buSzPts val="3200"/>
              <a:buFont typeface="Arial"/>
              <a:buNone/>
            </a:pPr>
            <a:r>
              <a:rPr lang="en-US" sz="3200" b="0" i="0" u="sng">
                <a:solidFill>
                  <a:schemeClr val="hlink"/>
                </a:solidFill>
                <a:latin typeface="Arial"/>
                <a:ea typeface="Arial"/>
                <a:cs typeface="Arial"/>
                <a:sym typeface="Arial"/>
                <a:hlinkClick r:id="rId3"/>
              </a:rPr>
              <a:t>https://youtu.be/VCxANhV9slA</a:t>
            </a:r>
            <a:endParaRPr/>
          </a:p>
          <a:p>
            <a:pPr marL="342900" marR="0" lvl="0" indent="-139700" algn="l" rtl="0">
              <a:spcBef>
                <a:spcPts val="640"/>
              </a:spcBef>
              <a:spcAft>
                <a:spcPts val="0"/>
              </a:spcAft>
              <a:buClr>
                <a:schemeClr val="dk1"/>
              </a:buClr>
              <a:buSzPts val="3200"/>
              <a:buFont typeface="Arial"/>
              <a:buNone/>
            </a:pPr>
            <a:endParaRPr sz="3200" b="0" i="0" u="sng">
              <a:solidFill>
                <a:schemeClr val="hlink"/>
              </a:solidFill>
              <a:latin typeface="Arial"/>
              <a:ea typeface="Arial"/>
              <a:cs typeface="Arial"/>
              <a:sym typeface="Arial"/>
              <a:hlinkClick r:id="rId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Philosophy</a:t>
            </a:r>
            <a:endParaRPr>
              <a:solidFill>
                <a:srgbClr val="FFFFFF"/>
              </a:solidFill>
            </a:endParaRPr>
          </a:p>
        </p:txBody>
      </p:sp>
      <p:sp>
        <p:nvSpPr>
          <p:cNvPr id="107" name="Google Shape;107;p19"/>
          <p:cNvSpPr txBox="1">
            <a:spLocks noGrp="1"/>
          </p:cNvSpPr>
          <p:nvPr>
            <p:ph type="body" idx="1"/>
          </p:nvPr>
        </p:nvSpPr>
        <p:spPr>
          <a:xfrm>
            <a:off x="685800" y="1590300"/>
            <a:ext cx="7772400" cy="349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Arial"/>
                <a:ea typeface="Arial"/>
                <a:cs typeface="Arial"/>
                <a:sym typeface="Arial"/>
              </a:rPr>
              <a:t>Applying our own standards and expectations onto our assessment of students is unfair, since it cannot possibly be </a:t>
            </a:r>
            <a:r>
              <a:rPr lang="en-US" sz="3600" b="0" i="0" u="sng" strike="noStrike" cap="none">
                <a:solidFill>
                  <a:srgbClr val="0000FF"/>
                </a:solidFill>
                <a:latin typeface="Arial"/>
                <a:ea typeface="Arial"/>
                <a:cs typeface="Arial"/>
                <a:sym typeface="Arial"/>
              </a:rPr>
              <a:t>CONSISTENT</a:t>
            </a:r>
            <a:r>
              <a:rPr lang="en-US" sz="3600">
                <a:solidFill>
                  <a:srgbClr val="F4CCCC"/>
                </a:solidFill>
              </a:rPr>
              <a:t> </a:t>
            </a:r>
            <a:r>
              <a:rPr lang="en-US" sz="3600" b="0" i="0" u="none" strike="noStrike" cap="none">
                <a:solidFill>
                  <a:schemeClr val="dk1"/>
                </a:solidFill>
                <a:latin typeface="Arial"/>
                <a:ea typeface="Arial"/>
                <a:cs typeface="Arial"/>
                <a:sym typeface="Arial"/>
              </a:rPr>
              <a:t>with what other adjudicators are doing.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5"/>
          <p:cNvSpPr txBox="1">
            <a:spLocks noGrp="1"/>
          </p:cNvSpPr>
          <p:nvPr>
            <p:ph type="title"/>
          </p:nvPr>
        </p:nvSpPr>
        <p:spPr>
          <a:xfrm>
            <a:off x="387900" y="610700"/>
            <a:ext cx="8368200" cy="91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Clarinet Audition</a:t>
            </a:r>
            <a:endParaRPr>
              <a:solidFill>
                <a:srgbClr val="FFFFFF"/>
              </a:solidFill>
            </a:endParaRPr>
          </a:p>
        </p:txBody>
      </p:sp>
      <p:sp>
        <p:nvSpPr>
          <p:cNvPr id="347" name="Google Shape;347;p55"/>
          <p:cNvSpPr txBox="1"/>
          <p:nvPr/>
        </p:nvSpPr>
        <p:spPr>
          <a:xfrm>
            <a:off x="2286000" y="2708275"/>
            <a:ext cx="4572000" cy="460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sng">
                <a:solidFill>
                  <a:schemeClr val="hlink"/>
                </a:solidFill>
                <a:latin typeface="Arial"/>
                <a:ea typeface="Arial"/>
                <a:cs typeface="Arial"/>
                <a:sym typeface="Arial"/>
                <a:hlinkClick r:id="rId3"/>
              </a:rPr>
              <a:t>https://youtu.be/w8k8aeSh8vg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200"/>
              <a:t>Tabulators</a:t>
            </a:r>
            <a:endParaRPr sz="4200"/>
          </a:p>
        </p:txBody>
      </p:sp>
      <p:sp>
        <p:nvSpPr>
          <p:cNvPr id="354" name="Google Shape;354;p56"/>
          <p:cNvSpPr txBox="1"/>
          <p:nvPr/>
        </p:nvSpPr>
        <p:spPr>
          <a:xfrm>
            <a:off x="387900" y="1668875"/>
            <a:ext cx="8368200" cy="4811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Roboto"/>
              <a:buChar char="●"/>
            </a:pPr>
            <a:r>
              <a:rPr lang="en-US" sz="3000">
                <a:solidFill>
                  <a:srgbClr val="FFFFFF"/>
                </a:solidFill>
                <a:latin typeface="Roboto"/>
                <a:ea typeface="Roboto"/>
                <a:cs typeface="Roboto"/>
                <a:sym typeface="Roboto"/>
              </a:rPr>
              <a:t>What is the role of the tabulator?</a:t>
            </a:r>
            <a:endParaRPr sz="3000">
              <a:solidFill>
                <a:srgbClr val="FFFFFF"/>
              </a:solidFill>
              <a:latin typeface="Roboto"/>
              <a:ea typeface="Roboto"/>
              <a:cs typeface="Roboto"/>
              <a:sym typeface="Roboto"/>
            </a:endParaRPr>
          </a:p>
          <a:p>
            <a:pPr marL="914400" lvl="1" indent="-419100" algn="l" rtl="0">
              <a:spcBef>
                <a:spcPts val="0"/>
              </a:spcBef>
              <a:spcAft>
                <a:spcPts val="0"/>
              </a:spcAft>
              <a:buClr>
                <a:srgbClr val="FFFFFF"/>
              </a:buClr>
              <a:buSzPts val="3000"/>
              <a:buFont typeface="Roboto"/>
              <a:buChar char="○"/>
            </a:pPr>
            <a:r>
              <a:rPr lang="en-US" sz="3000">
                <a:solidFill>
                  <a:srgbClr val="FFFFFF"/>
                </a:solidFill>
                <a:latin typeface="Roboto"/>
                <a:ea typeface="Roboto"/>
                <a:cs typeface="Roboto"/>
                <a:sym typeface="Roboto"/>
              </a:rPr>
              <a:t>Monitor scoring</a:t>
            </a:r>
            <a:endParaRPr sz="3000">
              <a:solidFill>
                <a:srgbClr val="FFFFFF"/>
              </a:solidFill>
              <a:latin typeface="Roboto"/>
              <a:ea typeface="Roboto"/>
              <a:cs typeface="Roboto"/>
              <a:sym typeface="Roboto"/>
            </a:endParaRPr>
          </a:p>
          <a:p>
            <a:pPr marL="914400" lvl="1" indent="-419100" algn="l" rtl="0">
              <a:spcBef>
                <a:spcPts val="0"/>
              </a:spcBef>
              <a:spcAft>
                <a:spcPts val="0"/>
              </a:spcAft>
              <a:buClr>
                <a:srgbClr val="FFFFFF"/>
              </a:buClr>
              <a:buSzPts val="3000"/>
              <a:buFont typeface="Roboto"/>
              <a:buChar char="○"/>
            </a:pPr>
            <a:r>
              <a:rPr lang="en-US" sz="3000">
                <a:solidFill>
                  <a:srgbClr val="FFFFFF"/>
                </a:solidFill>
                <a:latin typeface="Roboto"/>
                <a:ea typeface="Roboto"/>
                <a:cs typeface="Roboto"/>
                <a:sym typeface="Roboto"/>
              </a:rPr>
              <a:t>Consistency between homogenous rooms</a:t>
            </a:r>
            <a:endParaRPr sz="3000">
              <a:solidFill>
                <a:srgbClr val="FFFFFF"/>
              </a:solidFill>
              <a:latin typeface="Roboto"/>
              <a:ea typeface="Roboto"/>
              <a:cs typeface="Roboto"/>
              <a:sym typeface="Roboto"/>
            </a:endParaRPr>
          </a:p>
          <a:p>
            <a:pPr marL="914400" lvl="1" indent="-419100" algn="l" rtl="0">
              <a:spcBef>
                <a:spcPts val="0"/>
              </a:spcBef>
              <a:spcAft>
                <a:spcPts val="0"/>
              </a:spcAft>
              <a:buClr>
                <a:srgbClr val="FFFFFF"/>
              </a:buClr>
              <a:buSzPts val="3000"/>
              <a:buFont typeface="Roboto"/>
              <a:buChar char="○"/>
            </a:pPr>
            <a:r>
              <a:rPr lang="en-US" sz="3000">
                <a:solidFill>
                  <a:srgbClr val="FFFFFF"/>
                </a:solidFill>
                <a:latin typeface="Roboto"/>
                <a:ea typeface="Roboto"/>
                <a:cs typeface="Roboto"/>
                <a:sym typeface="Roboto"/>
              </a:rPr>
              <a:t>Assists with check out</a:t>
            </a:r>
            <a:endParaRPr sz="3000">
              <a:solidFill>
                <a:srgbClr val="FFFFFF"/>
              </a:solidFill>
              <a:latin typeface="Roboto"/>
              <a:ea typeface="Roboto"/>
              <a:cs typeface="Roboto"/>
              <a:sym typeface="Roboto"/>
            </a:endParaRPr>
          </a:p>
          <a:p>
            <a:pPr marL="914400" lvl="1" indent="-419100" algn="l" rtl="0">
              <a:spcBef>
                <a:spcPts val="0"/>
              </a:spcBef>
              <a:spcAft>
                <a:spcPts val="0"/>
              </a:spcAft>
              <a:buClr>
                <a:srgbClr val="FFFFFF"/>
              </a:buClr>
              <a:buSzPts val="3000"/>
              <a:buFont typeface="Roboto"/>
              <a:buChar char="○"/>
            </a:pPr>
            <a:r>
              <a:rPr lang="en-US" sz="3000">
                <a:solidFill>
                  <a:srgbClr val="FFFFFF"/>
                </a:solidFill>
                <a:latin typeface="Roboto"/>
                <a:ea typeface="Roboto"/>
                <a:cs typeface="Roboto"/>
                <a:sym typeface="Roboto"/>
              </a:rPr>
              <a:t>Ensure all rooms have comments/scores</a:t>
            </a:r>
            <a:endParaRPr sz="3000">
              <a:solidFill>
                <a:srgbClr val="FFFFFF"/>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58"/>
        <p:cNvGrpSpPr/>
        <p:nvPr/>
      </p:nvGrpSpPr>
      <p:grpSpPr>
        <a:xfrm>
          <a:off x="0" y="0"/>
          <a:ext cx="0" cy="0"/>
          <a:chOff x="0" y="0"/>
          <a:chExt cx="0" cy="0"/>
        </a:xfrm>
      </p:grpSpPr>
      <p:sp>
        <p:nvSpPr>
          <p:cNvPr id="359" name="Google Shape;359;p57"/>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Ending Tasks</a:t>
            </a:r>
            <a:endParaRPr>
              <a:solidFill>
                <a:srgbClr val="FFFFFF"/>
              </a:solidFill>
            </a:endParaRPr>
          </a:p>
        </p:txBody>
      </p:sp>
      <p:sp>
        <p:nvSpPr>
          <p:cNvPr id="360" name="Google Shape;360;p5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Clean up room and put chairs back (as quietly as possible).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Fill out Honorarium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Turn in folder with original piece, sight-reading excerpt, &amp; </a:t>
            </a:r>
            <a:r>
              <a:rPr lang="en-US" sz="3200" b="1" i="0" u="sng">
                <a:solidFill>
                  <a:srgbClr val="FFFF00"/>
                </a:solidFill>
                <a:latin typeface="Arial"/>
                <a:ea typeface="Arial"/>
                <a:cs typeface="Arial"/>
                <a:sym typeface="Arial"/>
              </a:rPr>
              <a:t>SCRATCH SHEETS</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Turn in Honorarium, check out</a:t>
            </a:r>
            <a:r>
              <a:rPr lang="en-US"/>
              <a:t> with head judges/festival chair</a:t>
            </a:r>
            <a:r>
              <a:rPr lang="en-US" sz="3200" b="0" i="0" u="none">
                <a:solidFill>
                  <a:schemeClr val="dk1"/>
                </a:solidFill>
                <a:latin typeface="Arial"/>
                <a:ea typeface="Arial"/>
                <a:cs typeface="Arial"/>
                <a:sym typeface="Arial"/>
              </a:rPr>
              <a:t>.</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58"/>
          <p:cNvSpPr txBox="1"/>
          <p:nvPr/>
        </p:nvSpPr>
        <p:spPr>
          <a:xfrm>
            <a:off x="4699000" y="3049587"/>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67" name="Google Shape;367;p58"/>
          <p:cNvSpPr txBox="1"/>
          <p:nvPr/>
        </p:nvSpPr>
        <p:spPr>
          <a:xfrm>
            <a:off x="363400" y="219400"/>
            <a:ext cx="8311200" cy="8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t>Honorariums</a:t>
            </a:r>
            <a:endParaRPr sz="4800"/>
          </a:p>
        </p:txBody>
      </p:sp>
      <p:sp>
        <p:nvSpPr>
          <p:cNvPr id="368" name="Google Shape;368;p58"/>
          <p:cNvSpPr txBox="1"/>
          <p:nvPr/>
        </p:nvSpPr>
        <p:spPr>
          <a:xfrm>
            <a:off x="136300" y="1233725"/>
            <a:ext cx="8856300" cy="55107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800"/>
              <a:t>Honorariums are provided to you at the end of the festivals. </a:t>
            </a:r>
            <a:endParaRPr sz="2800"/>
          </a:p>
          <a:p>
            <a:pPr marL="457200" lvl="0" indent="-406400" algn="l" rtl="0">
              <a:spcBef>
                <a:spcPts val="0"/>
              </a:spcBef>
              <a:spcAft>
                <a:spcPts val="0"/>
              </a:spcAft>
              <a:buSzPts val="2800"/>
              <a:buChar char="●"/>
            </a:pPr>
            <a:r>
              <a:rPr lang="en-US" sz="2800"/>
              <a:t>Also available at cmea.org under any festival tab, under “Judges Documents”</a:t>
            </a:r>
            <a:endParaRPr sz="2800"/>
          </a:p>
          <a:p>
            <a:pPr marL="457200" lvl="0" indent="0" algn="l" rtl="0">
              <a:spcBef>
                <a:spcPts val="0"/>
              </a:spcBef>
              <a:spcAft>
                <a:spcPts val="0"/>
              </a:spcAft>
              <a:buNone/>
            </a:pPr>
            <a:r>
              <a:rPr lang="en-US" sz="2800" u="sng">
                <a:solidFill>
                  <a:schemeClr val="hlink"/>
                </a:solidFill>
                <a:hlinkClick r:id="rId3"/>
              </a:rPr>
              <a:t>http://www.cmea.org/sites/default/files/sites/default/files/Adjudicator%20Honorarium%20Expense%20Sheet.pdf</a:t>
            </a:r>
            <a:endParaRPr sz="2800"/>
          </a:p>
          <a:p>
            <a:pPr marL="457200" lvl="0" indent="-406400" algn="l" rtl="0">
              <a:spcBef>
                <a:spcPts val="0"/>
              </a:spcBef>
              <a:spcAft>
                <a:spcPts val="0"/>
              </a:spcAft>
              <a:buSzPts val="2800"/>
              <a:buChar char="●"/>
            </a:pPr>
            <a:r>
              <a:rPr lang="en-US" sz="2800"/>
              <a:t>Appropriately track your mileage. *If you don’t take mileage you can claim it on your taxes ($.30 versus $.50). </a:t>
            </a:r>
            <a:endParaRPr sz="2800"/>
          </a:p>
          <a:p>
            <a:pPr marL="914400" lvl="0" indent="0" algn="l" rtl="0">
              <a:spcBef>
                <a:spcPts val="0"/>
              </a:spcBef>
              <a:spcAft>
                <a:spcPts val="0"/>
              </a:spcAft>
              <a:buNone/>
            </a:pPr>
            <a:endParaRPr sz="2800"/>
          </a:p>
          <a:p>
            <a:pPr marL="0" lvl="0" indent="0" algn="l" rtl="0">
              <a:spcBef>
                <a:spcPts val="0"/>
              </a:spcBef>
              <a:spcAft>
                <a:spcPts val="0"/>
              </a:spcAft>
              <a:buNone/>
            </a:pPr>
            <a:endParaRPr sz="2800"/>
          </a:p>
          <a:p>
            <a:pPr marL="457200" lvl="0" indent="0" algn="l" rtl="0">
              <a:spcBef>
                <a:spcPts val="0"/>
              </a:spcBef>
              <a:spcAft>
                <a:spcPts val="0"/>
              </a:spcAft>
              <a:buNone/>
            </a:pPr>
            <a:endParaRPr/>
          </a:p>
        </p:txBody>
      </p:sp>
      <p:pic>
        <p:nvPicPr>
          <p:cNvPr id="369" name="Google Shape;369;p58"/>
          <p:cNvPicPr preferRelativeResize="0"/>
          <p:nvPr/>
        </p:nvPicPr>
        <p:blipFill rotWithShape="1">
          <a:blip r:embed="rId4">
            <a:alphaModFix/>
          </a:blip>
          <a:srcRect r="15311"/>
          <a:stretch/>
        </p:blipFill>
        <p:spPr>
          <a:xfrm>
            <a:off x="-7550" y="5706950"/>
            <a:ext cx="9000149" cy="7926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body" idx="1"/>
          </p:nvPr>
        </p:nvSpPr>
        <p:spPr>
          <a:xfrm>
            <a:off x="685800" y="281625"/>
            <a:ext cx="7772400" cy="9051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5000"/>
              <a:t>Questions?</a:t>
            </a:r>
            <a:endParaRPr sz="5000"/>
          </a:p>
          <a:p>
            <a:pPr marL="0" lvl="0" indent="0" algn="ctr" rtl="0">
              <a:spcBef>
                <a:spcPts val="640"/>
              </a:spcBef>
              <a:spcAft>
                <a:spcPts val="0"/>
              </a:spcAft>
              <a:buNone/>
            </a:pPr>
            <a:endParaRPr sz="5000"/>
          </a:p>
        </p:txBody>
      </p:sp>
      <p:pic>
        <p:nvPicPr>
          <p:cNvPr id="376" name="Google Shape;376;p59"/>
          <p:cNvPicPr preferRelativeResize="0"/>
          <p:nvPr/>
        </p:nvPicPr>
        <p:blipFill>
          <a:blip r:embed="rId3">
            <a:alphaModFix/>
          </a:blip>
          <a:stretch>
            <a:fillRect/>
          </a:stretch>
        </p:blipFill>
        <p:spPr>
          <a:xfrm>
            <a:off x="2874650" y="1186725"/>
            <a:ext cx="3394713" cy="53972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Thank you!</a:t>
            </a:r>
            <a:endParaRPr>
              <a:solidFill>
                <a:srgbClr val="FFFFFF"/>
              </a:solidFill>
            </a:endParaRPr>
          </a:p>
        </p:txBody>
      </p:sp>
      <p:sp>
        <p:nvSpPr>
          <p:cNvPr id="382" name="Google Shape;382;p6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425450" algn="l" rtl="0">
              <a:lnSpc>
                <a:spcPct val="100000"/>
              </a:lnSpc>
              <a:spcBef>
                <a:spcPts val="0"/>
              </a:spcBef>
              <a:spcAft>
                <a:spcPts val="0"/>
              </a:spcAft>
              <a:buClr>
                <a:schemeClr val="dk1"/>
              </a:buClr>
              <a:buSzPts val="4500"/>
              <a:buFont typeface="Arial"/>
              <a:buChar char="•"/>
            </a:pPr>
            <a:r>
              <a:rPr lang="en-US" sz="4500" b="0" i="0" u="none">
                <a:solidFill>
                  <a:schemeClr val="dk1"/>
                </a:solidFill>
                <a:latin typeface="Arial"/>
                <a:ea typeface="Arial"/>
                <a:cs typeface="Arial"/>
                <a:sym typeface="Arial"/>
              </a:rPr>
              <a:t>Thanks so much for your willingness to help with adjudications.  It really makes a difference for the students.</a:t>
            </a:r>
            <a:endParaRPr sz="4500"/>
          </a:p>
          <a:p>
            <a:pPr marL="0" marR="0" lvl="0" indent="0" algn="ctr" rtl="0">
              <a:lnSpc>
                <a:spcPct val="100000"/>
              </a:lnSpc>
              <a:spcBef>
                <a:spcPts val="640"/>
              </a:spcBef>
              <a:spcAft>
                <a:spcPts val="0"/>
              </a:spcAft>
              <a:buNone/>
            </a:pPr>
            <a:r>
              <a:rPr lang="en-US" sz="3200" b="0" i="0" u="none">
                <a:solidFill>
                  <a:schemeClr val="dk1"/>
                </a:solidFill>
                <a:latin typeface="Arial"/>
                <a:ea typeface="Arial"/>
                <a:cs typeface="Arial"/>
                <a:sym typeface="Arial"/>
              </a:rPr>
              <a:t>Good Luck!!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Professional Expectations</a:t>
            </a:r>
            <a:endParaRPr>
              <a:solidFill>
                <a:srgbClr val="FFFFFF"/>
              </a:solidFill>
            </a:endParaRPr>
          </a:p>
        </p:txBody>
      </p:sp>
      <p:sp>
        <p:nvSpPr>
          <p:cNvPr id="114" name="Google Shape;114;p20"/>
          <p:cNvSpPr txBox="1">
            <a:spLocks noGrp="1"/>
          </p:cNvSpPr>
          <p:nvPr>
            <p:ph type="body" idx="1"/>
          </p:nvPr>
        </p:nvSpPr>
        <p:spPr>
          <a:xfrm>
            <a:off x="685800" y="1789550"/>
            <a:ext cx="7772400" cy="4418100"/>
          </a:xfrm>
          <a:prstGeom prst="rect">
            <a:avLst/>
          </a:prstGeom>
          <a:noFill/>
          <a:ln>
            <a:noFill/>
          </a:ln>
        </p:spPr>
        <p:txBody>
          <a:bodyPr spcFirstLastPara="1" wrap="square" lIns="91425" tIns="45700" rIns="91425" bIns="45700" anchor="t" anchorCtr="0">
            <a:noAutofit/>
          </a:bodyPr>
          <a:lstStyle/>
          <a:p>
            <a:pPr marL="342900" marR="0" lvl="0" indent="-368300" algn="l" rtl="0">
              <a:lnSpc>
                <a:spcPct val="100000"/>
              </a:lnSpc>
              <a:spcBef>
                <a:spcPts val="0"/>
              </a:spcBef>
              <a:spcAft>
                <a:spcPts val="0"/>
              </a:spcAft>
              <a:buClr>
                <a:schemeClr val="dk1"/>
              </a:buClr>
              <a:buSzPts val="3200"/>
              <a:buFont typeface="Arial"/>
              <a:buChar char="•"/>
            </a:pPr>
            <a:r>
              <a:rPr lang="en-US" b="0" i="0" u="none" strike="noStrike" cap="none">
                <a:solidFill>
                  <a:schemeClr val="dk1"/>
                </a:solidFill>
                <a:latin typeface="Arial"/>
                <a:ea typeface="Arial"/>
                <a:cs typeface="Arial"/>
                <a:sym typeface="Arial"/>
              </a:rPr>
              <a:t>Judge fairly</a:t>
            </a:r>
            <a:r>
              <a:rPr lang="en-US"/>
              <a:t>, </a:t>
            </a:r>
            <a:r>
              <a:rPr lang="en-US" b="0" i="0" u="none" strike="noStrike" cap="none">
                <a:solidFill>
                  <a:schemeClr val="dk1"/>
                </a:solidFill>
                <a:latin typeface="Arial"/>
                <a:ea typeface="Arial"/>
                <a:cs typeface="Arial"/>
                <a:sym typeface="Arial"/>
              </a:rPr>
              <a:t>consistently, and without bias</a:t>
            </a:r>
            <a:endParaRPr/>
          </a:p>
          <a:p>
            <a:pPr marL="342900" marR="0" lvl="0" indent="-368300" algn="l" rtl="0">
              <a:lnSpc>
                <a:spcPct val="100000"/>
              </a:lnSpc>
              <a:spcBef>
                <a:spcPts val="560"/>
              </a:spcBef>
              <a:spcAft>
                <a:spcPts val="0"/>
              </a:spcAft>
              <a:buClr>
                <a:schemeClr val="dk1"/>
              </a:buClr>
              <a:buSzPts val="3200"/>
              <a:buFont typeface="Arial"/>
              <a:buChar char="•"/>
            </a:pPr>
            <a:r>
              <a:rPr lang="en-US" b="0" i="0" u="none" strike="noStrike" cap="none">
                <a:solidFill>
                  <a:schemeClr val="dk1"/>
                </a:solidFill>
                <a:latin typeface="Arial"/>
                <a:ea typeface="Arial"/>
                <a:cs typeface="Arial"/>
                <a:sym typeface="Arial"/>
              </a:rPr>
              <a:t>Prepare and know the music</a:t>
            </a:r>
            <a:endParaRPr/>
          </a:p>
          <a:p>
            <a:pPr marL="342900" marR="0" lvl="0" indent="-368300" algn="l" rtl="0">
              <a:lnSpc>
                <a:spcPct val="100000"/>
              </a:lnSpc>
              <a:spcBef>
                <a:spcPts val="560"/>
              </a:spcBef>
              <a:spcAft>
                <a:spcPts val="0"/>
              </a:spcAft>
              <a:buClr>
                <a:schemeClr val="dk1"/>
              </a:buClr>
              <a:buSzPts val="3200"/>
              <a:buFont typeface="Arial"/>
              <a:buChar char="•"/>
            </a:pPr>
            <a:r>
              <a:rPr lang="en-US" b="0" i="0" u="none" strike="noStrike" cap="none">
                <a:solidFill>
                  <a:schemeClr val="dk1"/>
                </a:solidFill>
                <a:latin typeface="Arial"/>
                <a:ea typeface="Arial"/>
                <a:cs typeface="Arial"/>
                <a:sym typeface="Arial"/>
              </a:rPr>
              <a:t>Treat students with care, kindness &amp; support, but do not “chat” with the students</a:t>
            </a:r>
            <a:endParaRPr/>
          </a:p>
          <a:p>
            <a:pPr marL="342900" marR="0" lvl="0" indent="-368300" algn="l" rtl="0">
              <a:lnSpc>
                <a:spcPct val="100000"/>
              </a:lnSpc>
              <a:spcBef>
                <a:spcPts val="560"/>
              </a:spcBef>
              <a:spcAft>
                <a:spcPts val="0"/>
              </a:spcAft>
              <a:buClr>
                <a:schemeClr val="dk1"/>
              </a:buClr>
              <a:buSzPts val="3200"/>
              <a:buFont typeface="Arial"/>
              <a:buChar char="•"/>
            </a:pPr>
            <a:r>
              <a:rPr lang="en-US" b="0" i="0" u="none" strike="noStrike" cap="none">
                <a:solidFill>
                  <a:schemeClr val="dk1"/>
                </a:solidFill>
                <a:latin typeface="Arial"/>
                <a:ea typeface="Arial"/>
                <a:cs typeface="Arial"/>
                <a:sym typeface="Arial"/>
              </a:rPr>
              <a:t>Follow all given procedures, and accurately complete all sections</a:t>
            </a:r>
            <a:endParaRPr/>
          </a:p>
          <a:p>
            <a:pPr marL="342900" marR="0" lvl="0" indent="-368300" algn="l" rtl="0">
              <a:lnSpc>
                <a:spcPct val="100000"/>
              </a:lnSpc>
              <a:spcBef>
                <a:spcPts val="560"/>
              </a:spcBef>
              <a:spcAft>
                <a:spcPts val="0"/>
              </a:spcAft>
              <a:buClr>
                <a:schemeClr val="dk1"/>
              </a:buClr>
              <a:buSzPts val="3200"/>
              <a:buFont typeface="Arial"/>
              <a:buChar char="•"/>
            </a:pPr>
            <a:r>
              <a:rPr lang="en-US" b="0" i="0" u="none" strike="noStrike" cap="none">
                <a:solidFill>
                  <a:schemeClr val="dk1"/>
                </a:solidFill>
                <a:latin typeface="Arial"/>
                <a:ea typeface="Arial"/>
                <a:cs typeface="Arial"/>
                <a:sym typeface="Arial"/>
              </a:rPr>
              <a:t>Never judge one’s own students</a:t>
            </a:r>
            <a:endParaRPr/>
          </a:p>
          <a:p>
            <a:pPr marL="342900" marR="0" lvl="0" indent="-165100" algn="l" rtl="0">
              <a:spcBef>
                <a:spcPts val="560"/>
              </a:spcBef>
              <a:spcAft>
                <a:spcPts val="0"/>
              </a:spcAft>
              <a:buClr>
                <a:schemeClr val="dk1"/>
              </a:buClr>
              <a:buSzPts val="2800"/>
              <a:buFont typeface="Arial"/>
              <a:buNone/>
            </a:pPr>
            <a:endParaRPr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Professional Expectations</a:t>
            </a:r>
            <a:endParaRPr>
              <a:solidFill>
                <a:srgbClr val="FFFFFF"/>
              </a:solidFill>
            </a:endParaRPr>
          </a:p>
        </p:txBody>
      </p:sp>
      <p:sp>
        <p:nvSpPr>
          <p:cNvPr id="121" name="Google Shape;121;p21"/>
          <p:cNvSpPr txBox="1">
            <a:spLocks noGrp="1"/>
          </p:cNvSpPr>
          <p:nvPr>
            <p:ph type="body" idx="1"/>
          </p:nvPr>
        </p:nvSpPr>
        <p:spPr>
          <a:xfrm>
            <a:off x="492800" y="1981200"/>
            <a:ext cx="8144700" cy="452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Keep all auditions &amp; names confidential</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Make clear scores and comments </a:t>
            </a:r>
            <a:endParaRPr sz="3200" b="0" i="0" u="none" strike="noStrike" cap="none">
              <a:solidFill>
                <a:schemeClr val="dk1"/>
              </a:solidFill>
              <a:latin typeface="Arial"/>
              <a:ea typeface="Arial"/>
              <a:cs typeface="Arial"/>
              <a:sym typeface="Arial"/>
            </a:endParaRPr>
          </a:p>
          <a:p>
            <a:pPr marL="742950" marR="0" lvl="1" indent="-311150" algn="l" rtl="0">
              <a:lnSpc>
                <a:spcPct val="90000"/>
              </a:lnSpc>
              <a:spcBef>
                <a:spcPts val="640"/>
              </a:spcBef>
              <a:spcAft>
                <a:spcPts val="0"/>
              </a:spcAft>
              <a:buClr>
                <a:schemeClr val="dk1"/>
              </a:buClr>
              <a:buSzPts val="3200"/>
              <a:buFont typeface="Arial"/>
              <a:buChar char="–"/>
            </a:pPr>
            <a:r>
              <a:rPr lang="en-US" sz="2800" b="0" i="0" u="none" strike="noStrike" cap="none">
                <a:solidFill>
                  <a:schemeClr val="dk1"/>
                </a:solidFill>
                <a:latin typeface="Arial"/>
                <a:ea typeface="Arial"/>
                <a:cs typeface="Arial"/>
                <a:sym typeface="Arial"/>
              </a:rPr>
              <a:t>Positive first, then prescriptive-specific and of good quality (no dress code)</a:t>
            </a:r>
            <a:endParaRPr sz="280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Be on time and keep to the schedule</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Voice &amp; Jazz judges provide music source that is placed by the student</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Judge provides pitch &amp; metronome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Policies</a:t>
            </a:r>
            <a:endParaRPr>
              <a:solidFill>
                <a:srgbClr val="FFFFFF"/>
              </a:solidFill>
            </a:endParaRPr>
          </a:p>
        </p:txBody>
      </p:sp>
      <p:sp>
        <p:nvSpPr>
          <p:cNvPr id="128" name="Google Shape;128;p22"/>
          <p:cNvSpPr txBox="1">
            <a:spLocks noGrp="1"/>
          </p:cNvSpPr>
          <p:nvPr>
            <p:ph type="body" idx="1"/>
          </p:nvPr>
        </p:nvSpPr>
        <p:spPr>
          <a:xfrm>
            <a:off x="685800" y="1676400"/>
            <a:ext cx="7772400" cy="464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Students must provide an original of the music, </a:t>
            </a:r>
            <a:r>
              <a:rPr lang="en-US" dirty="0"/>
              <a:t>unless </a:t>
            </a:r>
            <a:r>
              <a:rPr lang="en-US" sz="3200" b="0" i="0" u="none" strike="noStrike" cap="none" dirty="0">
                <a:solidFill>
                  <a:schemeClr val="dk1"/>
                </a:solidFill>
                <a:latin typeface="Arial"/>
                <a:ea typeface="Arial"/>
                <a:cs typeface="Arial"/>
                <a:sym typeface="Arial"/>
              </a:rPr>
              <a:t>playing from memory </a:t>
            </a:r>
            <a:r>
              <a:rPr lang="en-US" sz="3200" b="1" i="0" u="none" strike="noStrike" cap="none" dirty="0">
                <a:solidFill>
                  <a:schemeClr val="dk1"/>
                </a:solidFill>
                <a:latin typeface="Arial"/>
                <a:ea typeface="Arial"/>
                <a:cs typeface="Arial"/>
                <a:sym typeface="Arial"/>
              </a:rPr>
              <a:t>(no music required if memorized). </a:t>
            </a:r>
            <a:endParaRPr sz="3200" b="1" i="0" u="none" strike="noStrike" cap="none" dirty="0">
              <a:solidFill>
                <a:schemeClr val="dk1"/>
              </a:solidFill>
              <a:latin typeface="Arial"/>
              <a:ea typeface="Arial"/>
              <a:cs typeface="Arial"/>
              <a:sym typeface="Arial"/>
            </a:endParaRPr>
          </a:p>
          <a:p>
            <a:pPr marL="742950" marR="0" lvl="1" indent="-285750" algn="l" rtl="0">
              <a:lnSpc>
                <a:spcPct val="90000"/>
              </a:lnSpc>
              <a:spcBef>
                <a:spcPts val="0"/>
              </a:spcBef>
              <a:spcAft>
                <a:spcPts val="0"/>
              </a:spcAft>
              <a:buSzPts val="2800"/>
              <a:buChar char="–"/>
            </a:pPr>
            <a:r>
              <a:rPr lang="en-US" dirty="0"/>
              <a:t>Pieces that are available on IMSLP will be indicated in advance; see slide 26 for info on different editions…</a:t>
            </a:r>
            <a:endParaRPr sz="32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If playing with different bowings or articulations, a copy should be provided to the adjudicators, who will destroy that copy at the end of the festival.</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85800" y="351692"/>
            <a:ext cx="7772400" cy="10832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rgbClr val="FFFFFF"/>
                </a:solidFill>
                <a:latin typeface="Arial"/>
                <a:ea typeface="Arial"/>
                <a:cs typeface="Arial"/>
                <a:sym typeface="Arial"/>
              </a:rPr>
              <a:t>Audition Information</a:t>
            </a:r>
            <a:endParaRPr dirty="0">
              <a:solidFill>
                <a:srgbClr val="FFFFFF"/>
              </a:solidFill>
            </a:endParaRPr>
          </a:p>
        </p:txBody>
      </p:sp>
      <p:sp>
        <p:nvSpPr>
          <p:cNvPr id="134" name="Google Shape;134;p23"/>
          <p:cNvSpPr txBox="1">
            <a:spLocks noGrp="1"/>
          </p:cNvSpPr>
          <p:nvPr>
            <p:ph type="body" idx="1"/>
          </p:nvPr>
        </p:nvSpPr>
        <p:spPr>
          <a:xfrm>
            <a:off x="685800" y="1434905"/>
            <a:ext cx="7772400" cy="52191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dk1"/>
              </a:buClr>
              <a:buSzPts val="3200"/>
              <a:buFont typeface="Arial"/>
              <a:buChar char="•"/>
            </a:pPr>
            <a:r>
              <a:rPr lang="en-US" u="sng" dirty="0">
                <a:solidFill>
                  <a:schemeClr val="hlink"/>
                </a:solidFill>
                <a:hlinkClick r:id="rId3"/>
              </a:rPr>
              <a:t>Where to find the following:</a:t>
            </a:r>
            <a:endParaRPr dirty="0"/>
          </a:p>
          <a:p>
            <a:pPr marL="342900" marR="0" lvl="0" indent="-342900" algn="l" rtl="0">
              <a:lnSpc>
                <a:spcPct val="200000"/>
              </a:lnSpc>
              <a:spcBef>
                <a:spcPts val="0"/>
              </a:spcBef>
              <a:spcAft>
                <a:spcPts val="0"/>
              </a:spcAft>
              <a:buClr>
                <a:schemeClr val="dk1"/>
              </a:buClr>
              <a:buSzPts val="3200"/>
              <a:buFont typeface="Arial"/>
              <a:buChar char="•"/>
            </a:pPr>
            <a:r>
              <a:rPr lang="en-US" u="sng" dirty="0">
                <a:solidFill>
                  <a:schemeClr val="hlink"/>
                </a:solidFill>
                <a:hlinkClick r:id="rId4"/>
              </a:rPr>
              <a:t>I</a:t>
            </a:r>
            <a:r>
              <a:rPr lang="en-US" sz="3200" b="0" i="0" u="sng" strike="noStrike" cap="none" dirty="0">
                <a:solidFill>
                  <a:schemeClr val="hlink"/>
                </a:solidFill>
                <a:latin typeface="Arial"/>
                <a:ea typeface="Arial"/>
                <a:cs typeface="Arial"/>
                <a:sym typeface="Arial"/>
                <a:hlinkClick r:id="rId4"/>
              </a:rPr>
              <a:t>nstrumental requirements</a:t>
            </a:r>
            <a:endParaRPr sz="3200" b="0" i="0" strike="noStrike" cap="none" dirty="0">
              <a:latin typeface="Arial"/>
              <a:ea typeface="Arial"/>
              <a:cs typeface="Arial"/>
              <a:sym typeface="Arial"/>
            </a:endParaRPr>
          </a:p>
          <a:p>
            <a:pPr marL="342900" marR="0" lvl="0" indent="-342900" algn="l" rtl="0">
              <a:lnSpc>
                <a:spcPct val="200000"/>
              </a:lnSpc>
              <a:spcBef>
                <a:spcPts val="0"/>
              </a:spcBef>
              <a:spcAft>
                <a:spcPts val="0"/>
              </a:spcAft>
              <a:buClr>
                <a:schemeClr val="dk1"/>
              </a:buClr>
              <a:buSzPts val="3200"/>
              <a:buFont typeface="Arial"/>
              <a:buChar char="•"/>
            </a:pPr>
            <a:r>
              <a:rPr lang="en-US" u="sng" dirty="0">
                <a:solidFill>
                  <a:schemeClr val="hlink"/>
                </a:solidFill>
                <a:hlinkClick r:id="rId5"/>
              </a:rPr>
              <a:t>Vocal Prompts</a:t>
            </a:r>
            <a:endParaRPr dirty="0"/>
          </a:p>
          <a:p>
            <a:pPr marL="342900" marR="0" lvl="0" indent="-342900" algn="l" rtl="0">
              <a:lnSpc>
                <a:spcPct val="2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Region Auditions</a:t>
            </a:r>
            <a:endParaRPr dirty="0"/>
          </a:p>
          <a:p>
            <a:pPr marL="342900" marR="0" lvl="0" indent="-342900" algn="l" rtl="0">
              <a:lnSpc>
                <a:spcPct val="2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All-State Auditions</a:t>
            </a:r>
            <a:endParaRPr sz="3200" b="0" i="0" u="none" strike="noStrike" cap="none" dirty="0">
              <a:solidFill>
                <a:schemeClr val="dk1"/>
              </a:solidFill>
              <a:latin typeface="Arial"/>
              <a:ea typeface="Arial"/>
              <a:cs typeface="Arial"/>
              <a:sym typeface="Arial"/>
            </a:endParaRPr>
          </a:p>
          <a:p>
            <a:pPr marL="342900" marR="0" lvl="0" indent="0" algn="l" rtl="0">
              <a:lnSpc>
                <a:spcPct val="200000"/>
              </a:lnSpc>
              <a:spcBef>
                <a:spcPts val="640"/>
              </a:spcBef>
              <a:spcAft>
                <a:spcPts val="0"/>
              </a:spcAft>
              <a:buNone/>
            </a:pPr>
            <a:endParaRPr dirty="0"/>
          </a:p>
          <a:p>
            <a:pPr marL="342900" marR="0" lvl="0" indent="0" algn="l" rtl="0">
              <a:lnSpc>
                <a:spcPct val="200000"/>
              </a:lnSpc>
              <a:spcBef>
                <a:spcPts val="640"/>
              </a:spcBef>
              <a:spcAft>
                <a:spcPts val="0"/>
              </a:spcAft>
              <a:buNone/>
            </a:pP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685800" y="533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rgbClr val="FFFFFF"/>
                </a:solidFill>
                <a:latin typeface="Arial"/>
                <a:ea typeface="Arial"/>
                <a:cs typeface="Arial"/>
                <a:sym typeface="Arial"/>
              </a:rPr>
              <a:t>MIDDLE SCHOOL </a:t>
            </a:r>
            <a:endParaRPr>
              <a:solidFill>
                <a:srgbClr val="FFFFFF"/>
              </a:solidFill>
            </a:endParaRPr>
          </a:p>
        </p:txBody>
      </p:sp>
      <p:sp>
        <p:nvSpPr>
          <p:cNvPr id="140" name="Google Shape;140;p24"/>
          <p:cNvSpPr txBox="1">
            <a:spLocks noGrp="1"/>
          </p:cNvSpPr>
          <p:nvPr>
            <p:ph type="body" idx="1"/>
          </p:nvPr>
        </p:nvSpPr>
        <p:spPr>
          <a:xfrm>
            <a:off x="685800" y="1676400"/>
            <a:ext cx="7772400" cy="441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Same rules from High School apply for Middle School (no talking to students, be professional, etc.)</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PLEASE BE KIND—judge them as middle school students with that level of playing ability and tone quality in mind.</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2302</Words>
  <Application>Microsoft Office PowerPoint</Application>
  <PresentationFormat>On-screen Show (4:3)</PresentationFormat>
  <Paragraphs>242</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Roboto Slab</vt:lpstr>
      <vt:lpstr>Roboto</vt:lpstr>
      <vt:lpstr>Marina</vt:lpstr>
      <vt:lpstr> </vt:lpstr>
      <vt:lpstr>Overview</vt:lpstr>
      <vt:lpstr>Philosophy</vt:lpstr>
      <vt:lpstr>Philosophy</vt:lpstr>
      <vt:lpstr>Professional Expectations</vt:lpstr>
      <vt:lpstr>Professional Expectations</vt:lpstr>
      <vt:lpstr>Policies</vt:lpstr>
      <vt:lpstr>Audition Information</vt:lpstr>
      <vt:lpstr>MIDDLE SCHOOL </vt:lpstr>
      <vt:lpstr>Middle School Rubrics</vt:lpstr>
      <vt:lpstr>RUBRICS, p. 8</vt:lpstr>
      <vt:lpstr>RUBRICS, cont.d</vt:lpstr>
      <vt:lpstr>RUBRICS, cont.</vt:lpstr>
      <vt:lpstr>RUBRICS, cont.</vt:lpstr>
      <vt:lpstr>Creating a Judge Account on CTFest</vt:lpstr>
      <vt:lpstr>Register only the first time Do not create multiple accounts!  If you need your password, please email one of the State Judge Chairs or press the red “Need Judge Password”</vt:lpstr>
      <vt:lpstr>Slide 17</vt:lpstr>
      <vt:lpstr>Slide 18</vt:lpstr>
      <vt:lpstr>Slide 19</vt:lpstr>
      <vt:lpstr>Slide 20</vt:lpstr>
      <vt:lpstr>Slide 21</vt:lpstr>
      <vt:lpstr>Slide 22</vt:lpstr>
      <vt:lpstr>Slide 23</vt:lpstr>
      <vt:lpstr>Slide 24</vt:lpstr>
      <vt:lpstr>Slide 25</vt:lpstr>
      <vt:lpstr>Slide 26</vt:lpstr>
      <vt:lpstr>Slide 27</vt:lpstr>
      <vt:lpstr>Poor example of Comments</vt:lpstr>
      <vt:lpstr>Slide 29</vt:lpstr>
      <vt:lpstr>Slide 30</vt:lpstr>
      <vt:lpstr>Slide 31</vt:lpstr>
      <vt:lpstr>Slide 32</vt:lpstr>
      <vt:lpstr>Slide 33</vt:lpstr>
      <vt:lpstr>Pre-Audition Checklist</vt:lpstr>
      <vt:lpstr>General Notes</vt:lpstr>
      <vt:lpstr>Slide 36</vt:lpstr>
      <vt:lpstr>Vocal Solo Audition</vt:lpstr>
      <vt:lpstr>Vocal Sight-Reading Audition</vt:lpstr>
      <vt:lpstr>Violin Audition</vt:lpstr>
      <vt:lpstr>Clarinet Audition</vt:lpstr>
      <vt:lpstr>Tabulators</vt:lpstr>
      <vt:lpstr>Ending Tasks</vt:lpstr>
      <vt:lpstr>Slide 43</vt:lpstr>
      <vt:lpstr>Slide 44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Barbara</dc:creator>
  <cp:lastModifiedBy>Owner</cp:lastModifiedBy>
  <cp:revision>5</cp:revision>
  <dcterms:modified xsi:type="dcterms:W3CDTF">2019-09-20T14:20:27Z</dcterms:modified>
</cp:coreProperties>
</file>